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1_DAF1E1F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80" r:id="rId4"/>
    <p:sldId id="274" r:id="rId5"/>
    <p:sldId id="279" r:id="rId6"/>
    <p:sldId id="273" r:id="rId7"/>
    <p:sldId id="259" r:id="rId8"/>
    <p:sldId id="278" r:id="rId9"/>
    <p:sldId id="260" r:id="rId10"/>
    <p:sldId id="261" r:id="rId11"/>
    <p:sldId id="262" r:id="rId12"/>
    <p:sldId id="263" r:id="rId13"/>
    <p:sldId id="267" r:id="rId14"/>
    <p:sldId id="269" r:id="rId15"/>
    <p:sldId id="272" r:id="rId16"/>
    <p:sldId id="271" r:id="rId17"/>
    <p:sldId id="264"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F463EC-0283-47ED-D5AA-7C3B32257EF4}" name="Tushar Gwal" initials="TG" userId="S::tgwal@hawk.iit.edu::6b9b8fad-0e26-433f-aebd-a499b66ffbf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47B303-415E-D86E-FB94-C34BECC3C5D3}" v="771" dt="2024-11-13T05:44:08.854"/>
    <p1510:client id="{694F87DE-DCDC-197E-2D1C-E15500E0388F}" v="555" dt="2024-11-14T02:30:43.485"/>
    <p1510:client id="{82196500-57CA-87FD-786A-92C45DD274DD}" v="457" dt="2024-11-14T02:26:56.817"/>
    <p1510:client id="{82CF07BF-6284-4DA0-9273-15EB844E8C34}" v="42" dt="2024-11-13T05:51:12.746"/>
    <p1510:client id="{9081F09E-3B58-7024-D331-3C664758B352}" v="670" dt="2024-11-13T04:37:13.515"/>
    <p1510:client id="{A3DB6FDB-7345-1790-7415-92F01D2C594A}" v="538" dt="2024-11-13T02:42:39.944"/>
    <p1510:client id="{B5FB8AC1-47BE-538B-DD5D-62ED90F4B045}" v="89" dt="2024-11-14T01:47:44.583"/>
    <p1510:client id="{FE187170-D58B-99A2-A604-F312908E3FF7}" v="547" dt="2024-11-13T05:51:33.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11_DAF1E1FF.xml><?xml version="1.0" encoding="utf-8"?>
<p188:cmLst xmlns:a="http://schemas.openxmlformats.org/drawingml/2006/main" xmlns:r="http://schemas.openxmlformats.org/officeDocument/2006/relationships" xmlns:p188="http://schemas.microsoft.com/office/powerpoint/2018/8/main">
  <p188:cm id="{B4DA3A78-3724-4F46-8764-E5FE8A2B4C67}" authorId="{F7F463EC-0283-47ED-D5AA-7C3B32257EF4}" created="2024-11-13T05:01:34.460">
    <pc:sldMkLst xmlns:pc="http://schemas.microsoft.com/office/powerpoint/2013/main/command">
      <pc:docMk/>
      <pc:sldMk cId="3673285119" sldId="273"/>
    </pc:sldMkLst>
    <p188:txBody>
      <a:bodyPr/>
      <a:lstStyle/>
      <a:p>
        <a:r>
          <a:rPr lang="en-US"/>
          <a:t>Natural patterns emerge first​
Noise/corruption fits much slower​
Allows capturing clean image before overfitting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11/13/2024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7203985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11/13/2024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73957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11/13/2024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86908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11/13/2024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14540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11/13/2024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7168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11/13/2024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94454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11/13/2024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3129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11/13/2024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22257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11/13/2024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891429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11/13/2024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408182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11/13/2024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62607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11/13/2024</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a:p>
        </p:txBody>
      </p:sp>
    </p:spTree>
    <p:extLst>
      <p:ext uri="{BB962C8B-B14F-4D97-AF65-F5344CB8AC3E}">
        <p14:creationId xmlns:p14="http://schemas.microsoft.com/office/powerpoint/2010/main" val="42005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111_DAF1E1FF.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292" y="147361"/>
            <a:ext cx="8584164" cy="3138875"/>
          </a:xfrm>
        </p:spPr>
        <p:txBody>
          <a:bodyPr anchor="b">
            <a:normAutofit/>
          </a:bodyPr>
          <a:lstStyle/>
          <a:p>
            <a:pPr algn="l"/>
            <a:r>
              <a:rPr lang="en-US" sz="4800" b="1">
                <a:solidFill>
                  <a:schemeClr val="tx1"/>
                </a:solidFill>
              </a:rPr>
              <a:t>Deep Image Prior</a:t>
            </a:r>
          </a:p>
        </p:txBody>
      </p:sp>
      <p:sp>
        <p:nvSpPr>
          <p:cNvPr id="3" name="Subtitle 2"/>
          <p:cNvSpPr>
            <a:spLocks noGrp="1"/>
          </p:cNvSpPr>
          <p:nvPr>
            <p:ph type="body" idx="1"/>
          </p:nvPr>
        </p:nvSpPr>
        <p:spPr>
          <a:xfrm>
            <a:off x="1474236" y="4963885"/>
            <a:ext cx="8584165" cy="1125765"/>
          </a:xfrm>
        </p:spPr>
        <p:txBody>
          <a:bodyPr vert="horz" lIns="91440" tIns="45720" rIns="91440" bIns="45720" rtlCol="0">
            <a:normAutofit/>
          </a:bodyPr>
          <a:lstStyle/>
          <a:p>
            <a:pPr>
              <a:lnSpc>
                <a:spcPct val="110000"/>
              </a:lnSpc>
            </a:pPr>
            <a:r>
              <a:rPr lang="en-US" sz="1500"/>
              <a:t>Presented by-</a:t>
            </a:r>
          </a:p>
          <a:p>
            <a:pPr marL="457200" indent="-457200">
              <a:lnSpc>
                <a:spcPct val="110000"/>
              </a:lnSpc>
              <a:buAutoNum type="arabicPeriod"/>
            </a:pPr>
            <a:r>
              <a:rPr lang="en-US" sz="1500"/>
              <a:t>Manoj </a:t>
            </a:r>
            <a:r>
              <a:rPr lang="en-US" sz="1500" err="1"/>
              <a:t>Gembali</a:t>
            </a:r>
            <a:r>
              <a:rPr lang="en-US" sz="1500"/>
              <a:t> (A20527288)</a:t>
            </a:r>
          </a:p>
          <a:p>
            <a:pPr marL="457200" indent="-457200">
              <a:lnSpc>
                <a:spcPct val="110000"/>
              </a:lnSpc>
              <a:buAutoNum type="arabicPeriod"/>
            </a:pPr>
            <a:r>
              <a:rPr lang="en-US" sz="1500"/>
              <a:t>Tushar Gwal (A20449419)</a:t>
            </a:r>
          </a:p>
        </p:txBody>
      </p:sp>
      <p:sp>
        <p:nvSpPr>
          <p:cNvPr id="6" name="Date Placeholder 3">
            <a:extLst>
              <a:ext uri="{FF2B5EF4-FFF2-40B4-BE49-F238E27FC236}">
                <a16:creationId xmlns:a16="http://schemas.microsoft.com/office/drawing/2014/main" id="{8283A8F9-ED92-E729-4054-7CB35576D897}"/>
              </a:ext>
            </a:extLst>
          </p:cNvPr>
          <p:cNvSpPr>
            <a:spLocks noGrp="1"/>
          </p:cNvSpPr>
          <p:nvPr>
            <p:ph type="dt" sz="half" idx="10"/>
          </p:nvPr>
        </p:nvSpPr>
        <p:spPr>
          <a:xfrm>
            <a:off x="877824" y="6356350"/>
            <a:ext cx="2743200" cy="365125"/>
          </a:xfrm>
        </p:spPr>
        <p:txBody>
          <a:bodyPr/>
          <a:lstStyle/>
          <a:p>
            <a:pPr>
              <a:spcAft>
                <a:spcPts val="600"/>
              </a:spcAft>
            </a:pPr>
            <a:fld id="{9F5018B4-ED6F-49E2-86B4-51B3BB557D54}" type="datetime1">
              <a:pPr>
                <a:spcAft>
                  <a:spcPts val="600"/>
                </a:spcAft>
              </a:pPr>
              <a:t>11/13/2024</a:t>
            </a:fld>
            <a:endParaRPr lang="en-US"/>
          </a:p>
        </p:txBody>
      </p:sp>
      <p:sp>
        <p:nvSpPr>
          <p:cNvPr id="7" name="Footer Placeholder 4">
            <a:extLst>
              <a:ext uri="{FF2B5EF4-FFF2-40B4-BE49-F238E27FC236}">
                <a16:creationId xmlns:a16="http://schemas.microsoft.com/office/drawing/2014/main" id="{E10E4601-9C7C-1A9B-3FA5-A6CC073681C8}"/>
              </a:ext>
            </a:extLst>
          </p:cNvPr>
          <p:cNvSpPr>
            <a:spLocks noGrp="1"/>
          </p:cNvSpPr>
          <p:nvPr>
            <p:ph type="ftr" sz="quarter" idx="11"/>
          </p:nvPr>
        </p:nvSpPr>
        <p:spPr>
          <a:xfrm>
            <a:off x="7132320" y="6356350"/>
            <a:ext cx="4297680" cy="365125"/>
          </a:xfrm>
        </p:spPr>
        <p:txBody>
          <a:bodyPr/>
          <a:lstStyle/>
          <a:p>
            <a:pPr>
              <a:spcAft>
                <a:spcPts val="600"/>
              </a:spcAft>
            </a:pPr>
            <a:r>
              <a:rPr lang="en-US"/>
              <a:t>
              </a:t>
            </a:r>
          </a:p>
        </p:txBody>
      </p:sp>
      <p:sp>
        <p:nvSpPr>
          <p:cNvPr id="12" name="Slide Number Placeholder 5">
            <a:extLst>
              <a:ext uri="{FF2B5EF4-FFF2-40B4-BE49-F238E27FC236}">
                <a16:creationId xmlns:a16="http://schemas.microsoft.com/office/drawing/2014/main" id="{4F448DEA-C606-0A78-2C9E-9BEDFCE7349D}"/>
              </a:ext>
            </a:extLst>
          </p:cNvPr>
          <p:cNvSpPr>
            <a:spLocks noGrp="1"/>
          </p:cNvSpPr>
          <p:nvPr>
            <p:ph type="sldNum" sz="quarter" idx="12"/>
          </p:nvPr>
        </p:nvSpPr>
        <p:spPr>
          <a:xfrm>
            <a:off x="11429999" y="6356350"/>
            <a:ext cx="521207" cy="365125"/>
          </a:xfrm>
        </p:spPr>
        <p:txBody>
          <a:bodyPr/>
          <a:lstStyle/>
          <a:p>
            <a:pPr>
              <a:spcAft>
                <a:spcPts val="600"/>
              </a:spcAft>
            </a:pPr>
            <a:fld id="{5E4DE196-8A13-4FF7-A07E-102851959EAB}" type="slidenum">
              <a:rPr lang="en-US" dirty="0"/>
              <a:pPr>
                <a:spcAft>
                  <a:spcPts val="600"/>
                </a:spcAft>
              </a:pPr>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34EC-E10F-2D4E-759A-D65E97D776F6}"/>
              </a:ext>
            </a:extLst>
          </p:cNvPr>
          <p:cNvSpPr>
            <a:spLocks noGrp="1"/>
          </p:cNvSpPr>
          <p:nvPr>
            <p:ph type="title"/>
          </p:nvPr>
        </p:nvSpPr>
        <p:spPr>
          <a:xfrm>
            <a:off x="586740" y="106045"/>
            <a:ext cx="10515600" cy="1325563"/>
          </a:xfrm>
        </p:spPr>
        <p:txBody>
          <a:bodyPr/>
          <a:lstStyle/>
          <a:p>
            <a:r>
              <a:rPr lang="en-US"/>
              <a:t>Training Process</a:t>
            </a:r>
          </a:p>
          <a:p>
            <a:endParaRPr lang="en-US"/>
          </a:p>
        </p:txBody>
      </p:sp>
      <p:sp>
        <p:nvSpPr>
          <p:cNvPr id="3" name="Content Placeholder 2">
            <a:extLst>
              <a:ext uri="{FF2B5EF4-FFF2-40B4-BE49-F238E27FC236}">
                <a16:creationId xmlns:a16="http://schemas.microsoft.com/office/drawing/2014/main" id="{F766E087-4CB0-50D0-CDD9-3449A5A8750F}"/>
              </a:ext>
            </a:extLst>
          </p:cNvPr>
          <p:cNvSpPr>
            <a:spLocks noGrp="1"/>
          </p:cNvSpPr>
          <p:nvPr>
            <p:ph idx="1"/>
          </p:nvPr>
        </p:nvSpPr>
        <p:spPr>
          <a:xfrm>
            <a:off x="586740" y="1033145"/>
            <a:ext cx="11498580" cy="5692458"/>
          </a:xfrm>
        </p:spPr>
        <p:txBody>
          <a:bodyPr vert="horz" lIns="91440" tIns="45720" rIns="91440" bIns="45720" rtlCol="0" anchor="t">
            <a:normAutofit fontScale="85000" lnSpcReduction="20000"/>
          </a:bodyPr>
          <a:lstStyle/>
          <a:p>
            <a:pPr>
              <a:buFont typeface="Arial"/>
              <a:buChar char="•"/>
            </a:pPr>
            <a:r>
              <a:rPr lang="en-US" sz="2200" b="1" dirty="0">
                <a:ea typeface="+mn-lt"/>
                <a:cs typeface="+mn-lt"/>
              </a:rPr>
              <a:t>Adam Optimizer</a:t>
            </a:r>
          </a:p>
          <a:p>
            <a:pPr marL="514350" lvl="1" indent="-342900">
              <a:buFont typeface="Courier New"/>
              <a:buChar char="o"/>
            </a:pPr>
            <a:r>
              <a:rPr lang="en-US" sz="1900" dirty="0">
                <a:ea typeface="+mn-lt"/>
                <a:cs typeface="+mn-lt"/>
              </a:rPr>
              <a:t>Adaptive learning rates</a:t>
            </a:r>
            <a:endParaRPr lang="en-US" sz="1900"/>
          </a:p>
          <a:p>
            <a:pPr marL="514350" lvl="1" indent="-342900">
              <a:buFont typeface="Courier New"/>
              <a:buChar char="o"/>
            </a:pPr>
            <a:r>
              <a:rPr lang="en-US" sz="1900" dirty="0">
                <a:ea typeface="+mn-lt"/>
                <a:cs typeface="+mn-lt"/>
              </a:rPr>
              <a:t>Efficient gradient handling</a:t>
            </a:r>
            <a:endParaRPr lang="en-US" sz="1900"/>
          </a:p>
          <a:p>
            <a:pPr>
              <a:buFont typeface="Arial"/>
              <a:buChar char="•"/>
            </a:pPr>
            <a:r>
              <a:rPr lang="en-US" sz="2200" b="1" dirty="0">
                <a:ea typeface="+mn-lt"/>
                <a:cs typeface="+mn-lt"/>
              </a:rPr>
              <a:t>Loss Function</a:t>
            </a:r>
            <a:endParaRPr lang="en-US" sz="2200" dirty="0"/>
          </a:p>
          <a:p>
            <a:pPr lvl="1" indent="-285750">
              <a:buFont typeface="Courier New"/>
              <a:buChar char="o"/>
            </a:pPr>
            <a:r>
              <a:rPr lang="en-US" sz="1900" b="1" dirty="0">
                <a:ea typeface="+mn-lt"/>
                <a:cs typeface="+mn-lt"/>
              </a:rPr>
              <a:t>Mean Squared Error (MSE) for All Tasks</a:t>
            </a:r>
            <a:endParaRPr lang="en-US" sz="1900"/>
          </a:p>
          <a:p>
            <a:pPr lvl="1" indent="-285750">
              <a:buFont typeface="Courier New"/>
              <a:buChar char="o"/>
            </a:pPr>
            <a:r>
              <a:rPr lang="en-US" sz="1900" b="1" dirty="0">
                <a:ea typeface="+mn-lt"/>
                <a:cs typeface="+mn-lt"/>
              </a:rPr>
              <a:t>Masked MSE for Inpainting, Hole Filling, Reconstruction</a:t>
            </a:r>
            <a:endParaRPr lang="en-US" sz="1900"/>
          </a:p>
          <a:p>
            <a:pPr lvl="2">
              <a:buFont typeface="Wingdings"/>
              <a:buChar char="§"/>
            </a:pPr>
            <a:r>
              <a:rPr lang="en-US" sz="1900" dirty="0">
                <a:ea typeface="+mn-lt"/>
                <a:cs typeface="+mn-lt"/>
              </a:rPr>
              <a:t>Calculated only over known regions</a:t>
            </a:r>
            <a:endParaRPr lang="en-US" sz="1900" dirty="0"/>
          </a:p>
          <a:p>
            <a:pPr lvl="2">
              <a:buFont typeface="Wingdings"/>
              <a:buChar char="§"/>
            </a:pPr>
            <a:r>
              <a:rPr lang="en-US" sz="1900" dirty="0">
                <a:ea typeface="+mn-lt"/>
                <a:cs typeface="+mn-lt"/>
              </a:rPr>
              <a:t>Focuses learning, preserves unaltered areas</a:t>
            </a:r>
            <a:endParaRPr lang="en-US" sz="1900" dirty="0"/>
          </a:p>
          <a:p>
            <a:pPr>
              <a:buFont typeface="Arial"/>
              <a:buChar char="•"/>
            </a:pPr>
            <a:r>
              <a:rPr lang="en-US" sz="2200" b="1" dirty="0">
                <a:ea typeface="+mn-lt"/>
                <a:cs typeface="+mn-lt"/>
              </a:rPr>
              <a:t>Noise-Based Regularization</a:t>
            </a:r>
            <a:endParaRPr lang="en-US" sz="2200" dirty="0">
              <a:ea typeface="+mn-lt"/>
              <a:cs typeface="+mn-lt"/>
            </a:endParaRPr>
          </a:p>
          <a:p>
            <a:pPr lvl="1" indent="-285750">
              <a:buFont typeface="Courier New"/>
              <a:buChar char="o"/>
            </a:pPr>
            <a:r>
              <a:rPr lang="en-US" sz="1900" dirty="0">
                <a:ea typeface="+mn-lt"/>
                <a:cs typeface="+mn-lt"/>
              </a:rPr>
              <a:t>Adds Gaussian noise to input during training</a:t>
            </a:r>
            <a:endParaRPr lang="en-US" sz="1900"/>
          </a:p>
          <a:p>
            <a:pPr lvl="1" indent="-285750">
              <a:buFont typeface="Courier New"/>
              <a:buChar char="o"/>
            </a:pPr>
            <a:r>
              <a:rPr lang="en-US" sz="1900" dirty="0">
                <a:ea typeface="+mn-lt"/>
                <a:cs typeface="+mn-lt"/>
              </a:rPr>
              <a:t>Improves generalization and exploration</a:t>
            </a:r>
            <a:endParaRPr lang="en-US" sz="1900"/>
          </a:p>
          <a:p>
            <a:pPr lvl="1" indent="-285750">
              <a:buFont typeface="Courier New"/>
              <a:buChar char="o"/>
            </a:pPr>
            <a:r>
              <a:rPr lang="en-US" sz="1900" dirty="0">
                <a:ea typeface="+mn-lt"/>
                <a:cs typeface="+mn-lt"/>
              </a:rPr>
              <a:t>Prevents overfitting to corrupted input</a:t>
            </a:r>
            <a:endParaRPr lang="en-US" sz="1900"/>
          </a:p>
          <a:p>
            <a:pPr>
              <a:buFont typeface="Arial"/>
              <a:buChar char="•"/>
            </a:pPr>
            <a:r>
              <a:rPr lang="en-US" sz="2200" b="1" dirty="0">
                <a:ea typeface="+mn-lt"/>
                <a:cs typeface="+mn-lt"/>
              </a:rPr>
              <a:t>Checkpoint Mechanism</a:t>
            </a:r>
            <a:endParaRPr lang="en-US" sz="2200" dirty="0"/>
          </a:p>
          <a:p>
            <a:pPr lvl="1" indent="-285750">
              <a:buFont typeface="Courier New"/>
              <a:buChar char="o"/>
            </a:pPr>
            <a:r>
              <a:rPr lang="en-US" sz="1900" dirty="0">
                <a:ea typeface="+mn-lt"/>
                <a:cs typeface="+mn-lt"/>
              </a:rPr>
              <a:t>Tracks Peak Signal-to-Noise Ratio (PSNR)</a:t>
            </a:r>
            <a:endParaRPr lang="en-US" sz="1900"/>
          </a:p>
          <a:p>
            <a:pPr lvl="1" indent="-285750">
              <a:buFont typeface="Courier New"/>
              <a:buChar char="o"/>
            </a:pPr>
            <a:r>
              <a:rPr lang="en-US" sz="1900" dirty="0">
                <a:ea typeface="+mn-lt"/>
                <a:cs typeface="+mn-lt"/>
              </a:rPr>
              <a:t>Saves best-performing models</a:t>
            </a:r>
            <a:endParaRPr lang="en-US" sz="1900"/>
          </a:p>
          <a:p>
            <a:pPr lvl="1" indent="-285750">
              <a:buFont typeface="Courier New"/>
              <a:buChar char="o"/>
            </a:pPr>
            <a:r>
              <a:rPr lang="en-US" sz="1900" dirty="0">
                <a:ea typeface="+mn-lt"/>
                <a:cs typeface="+mn-lt"/>
              </a:rPr>
              <a:t>Prevents loss due to overfitting or fluctuations</a:t>
            </a:r>
            <a:endParaRPr lang="en-US" sz="1900"/>
          </a:p>
          <a:p>
            <a:pPr>
              <a:buFont typeface="Arial"/>
              <a:buChar char="•"/>
            </a:pPr>
            <a:endParaRPr lang="en-US" b="1"/>
          </a:p>
        </p:txBody>
      </p:sp>
    </p:spTree>
    <p:extLst>
      <p:ext uri="{BB962C8B-B14F-4D97-AF65-F5344CB8AC3E}">
        <p14:creationId xmlns:p14="http://schemas.microsoft.com/office/powerpoint/2010/main" val="1969276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E6D9-43D6-1453-4393-CF49E3C1173A}"/>
              </a:ext>
            </a:extLst>
          </p:cNvPr>
          <p:cNvSpPr>
            <a:spLocks noGrp="1"/>
          </p:cNvSpPr>
          <p:nvPr>
            <p:ph type="title"/>
          </p:nvPr>
        </p:nvSpPr>
        <p:spPr>
          <a:xfrm>
            <a:off x="1091874" y="217927"/>
            <a:ext cx="10449784" cy="1265928"/>
          </a:xfrm>
        </p:spPr>
        <p:txBody>
          <a:bodyPr/>
          <a:lstStyle/>
          <a:p>
            <a:r>
              <a:rPr lang="en-US"/>
              <a:t>Quantitative Results - Denoising</a:t>
            </a:r>
          </a:p>
          <a:p>
            <a:endParaRPr lang="en-US"/>
          </a:p>
        </p:txBody>
      </p:sp>
      <p:graphicFrame>
        <p:nvGraphicFramePr>
          <p:cNvPr id="9" name="Table 8">
            <a:extLst>
              <a:ext uri="{FF2B5EF4-FFF2-40B4-BE49-F238E27FC236}">
                <a16:creationId xmlns:a16="http://schemas.microsoft.com/office/drawing/2014/main" id="{FB539B18-AF2D-F37E-57E4-73D818435B56}"/>
              </a:ext>
            </a:extLst>
          </p:cNvPr>
          <p:cNvGraphicFramePr>
            <a:graphicFrameLocks noGrp="1"/>
          </p:cNvGraphicFramePr>
          <p:nvPr>
            <p:extLst>
              <p:ext uri="{D42A27DB-BD31-4B8C-83A1-F6EECF244321}">
                <p14:modId xmlns:p14="http://schemas.microsoft.com/office/powerpoint/2010/main" val="3504031633"/>
              </p:ext>
            </p:extLst>
          </p:nvPr>
        </p:nvGraphicFramePr>
        <p:xfrm>
          <a:off x="6549639" y="1669556"/>
          <a:ext cx="5087778" cy="1346200"/>
        </p:xfrm>
        <a:graphic>
          <a:graphicData uri="http://schemas.openxmlformats.org/drawingml/2006/table">
            <a:tbl>
              <a:tblPr bandRow="1">
                <a:tableStyleId>{5C22544A-7EE6-4342-B048-85BDC9FD1C3A}</a:tableStyleId>
              </a:tblPr>
              <a:tblGrid>
                <a:gridCol w="1695926">
                  <a:extLst>
                    <a:ext uri="{9D8B030D-6E8A-4147-A177-3AD203B41FA5}">
                      <a16:colId xmlns:a16="http://schemas.microsoft.com/office/drawing/2014/main" val="1671099575"/>
                    </a:ext>
                  </a:extLst>
                </a:gridCol>
                <a:gridCol w="1695926">
                  <a:extLst>
                    <a:ext uri="{9D8B030D-6E8A-4147-A177-3AD203B41FA5}">
                      <a16:colId xmlns:a16="http://schemas.microsoft.com/office/drawing/2014/main" val="3837295318"/>
                    </a:ext>
                  </a:extLst>
                </a:gridCol>
                <a:gridCol w="1695926">
                  <a:extLst>
                    <a:ext uri="{9D8B030D-6E8A-4147-A177-3AD203B41FA5}">
                      <a16:colId xmlns:a16="http://schemas.microsoft.com/office/drawing/2014/main" val="2728049995"/>
                    </a:ext>
                  </a:extLst>
                </a:gridCol>
              </a:tblGrid>
              <a:tr h="266700">
                <a:tc>
                  <a:txBody>
                    <a:bodyPr/>
                    <a:lstStyle/>
                    <a:p>
                      <a:pPr algn="l" rtl="0" fontAlgn="base">
                        <a:lnSpc>
                          <a:spcPts val="1350"/>
                        </a:lnSpc>
                      </a:pPr>
                      <a:endParaRPr lang="en-US" sz="1200"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PSNR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SSIM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4230964"/>
                  </a:ext>
                </a:extLst>
              </a:tr>
              <a:tr h="190500">
                <a:tc>
                  <a:txBody>
                    <a:bodyPr/>
                    <a:lstStyle/>
                    <a:p>
                      <a:pPr algn="l" rtl="0" fontAlgn="base">
                        <a:lnSpc>
                          <a:spcPts val="1350"/>
                        </a:lnSpc>
                      </a:pPr>
                      <a:r>
                        <a:rPr lang="en-US" sz="1200" b="0" i="0" dirty="0" err="1">
                          <a:effectLst/>
                          <a:latin typeface="Times New Roman"/>
                        </a:rPr>
                        <a:t>Final_vs_GT</a:t>
                      </a:r>
                      <a:r>
                        <a:rPr lang="en-US" sz="1200" b="0" i="0" dirty="0">
                          <a:effectLst/>
                          <a:latin typeface="Times New Roman"/>
                        </a:rPr>
                        <a:t>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26.633632738881374 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0.8262966 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554427"/>
                  </a:ext>
                </a:extLst>
              </a:tr>
              <a:tr h="190500">
                <a:tc>
                  <a:txBody>
                    <a:bodyPr/>
                    <a:lstStyle/>
                    <a:p>
                      <a:pPr algn="l" rtl="0" fontAlgn="base">
                        <a:lnSpc>
                          <a:spcPts val="1350"/>
                        </a:lnSpc>
                      </a:pPr>
                      <a:r>
                        <a:rPr lang="en-US" sz="1200" b="0" i="0" dirty="0" err="1">
                          <a:effectLst/>
                          <a:latin typeface="Times New Roman"/>
                        </a:rPr>
                        <a:t>Avg_vs_GT</a:t>
                      </a:r>
                      <a:r>
                        <a:rPr lang="en-US" sz="1200" b="0" i="0" dirty="0">
                          <a:effectLst/>
                          <a:latin typeface="Times New Roman"/>
                        </a:rPr>
                        <a:t>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29.922273164622798 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0.8624169 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24988"/>
                  </a:ext>
                </a:extLst>
              </a:tr>
              <a:tr h="265339">
                <a:tc>
                  <a:txBody>
                    <a:bodyPr/>
                    <a:lstStyle/>
                    <a:p>
                      <a:pPr algn="l" rtl="0" fontAlgn="base">
                        <a:lnSpc>
                          <a:spcPts val="1350"/>
                        </a:lnSpc>
                      </a:pPr>
                      <a:r>
                        <a:rPr lang="en-US" sz="1200" b="0" i="0" dirty="0" err="1">
                          <a:effectLst/>
                          <a:latin typeface="Times New Roman"/>
                        </a:rPr>
                        <a:t>Final_vs_Noisy</a:t>
                      </a:r>
                      <a:r>
                        <a:rPr lang="en-US" sz="1200" b="0" i="0" dirty="0">
                          <a:effectLst/>
                          <a:latin typeface="Times New Roman"/>
                        </a:rPr>
                        <a:t>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17.159526820560004 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0.175373 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5822357"/>
                  </a:ext>
                </a:extLst>
              </a:tr>
              <a:tr h="190500">
                <a:tc>
                  <a:txBody>
                    <a:bodyPr/>
                    <a:lstStyle/>
                    <a:p>
                      <a:pPr algn="l" rtl="0" fontAlgn="base">
                        <a:lnSpc>
                          <a:spcPts val="1350"/>
                        </a:lnSpc>
                      </a:pPr>
                      <a:r>
                        <a:rPr lang="en-US" sz="1200" b="0" i="0" dirty="0" err="1">
                          <a:effectLst/>
                          <a:latin typeface="Times New Roman"/>
                        </a:rPr>
                        <a:t>Avg_vs_Noisy</a:t>
                      </a:r>
                      <a:r>
                        <a:rPr lang="en-US" sz="1200" b="0" i="0" dirty="0">
                          <a:effectLst/>
                          <a:latin typeface="Times New Roman"/>
                        </a:rPr>
                        <a:t>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17.42376855052601 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350"/>
                        </a:lnSpc>
                      </a:pPr>
                      <a:r>
                        <a:rPr lang="en-US" sz="1200" b="0" i="0" dirty="0">
                          <a:effectLst/>
                          <a:latin typeface="Times New Roman"/>
                        </a:rPr>
                        <a:t>0.16904747 </a:t>
                      </a:r>
                      <a:endParaRPr lang="en-US" b="0" i="0" dirty="0">
                        <a:effectLst/>
                        <a:latin typeface="Times New Roman"/>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5609081"/>
                  </a:ext>
                </a:extLst>
              </a:tr>
            </a:tbl>
          </a:graphicData>
        </a:graphic>
      </p:graphicFrame>
      <p:pic>
        <p:nvPicPr>
          <p:cNvPr id="11" name="Picture 10">
            <a:extLst>
              <a:ext uri="{FF2B5EF4-FFF2-40B4-BE49-F238E27FC236}">
                <a16:creationId xmlns:a16="http://schemas.microsoft.com/office/drawing/2014/main" id="{871D5D66-9674-692D-9937-35921C133709}"/>
              </a:ext>
            </a:extLst>
          </p:cNvPr>
          <p:cNvPicPr>
            <a:picLocks noChangeAspect="1"/>
          </p:cNvPicPr>
          <p:nvPr/>
        </p:nvPicPr>
        <p:blipFill>
          <a:blip r:embed="rId2"/>
          <a:stretch>
            <a:fillRect/>
          </a:stretch>
        </p:blipFill>
        <p:spPr>
          <a:xfrm>
            <a:off x="142282" y="3606488"/>
            <a:ext cx="5807287" cy="3248660"/>
          </a:xfrm>
          <a:prstGeom prst="rect">
            <a:avLst/>
          </a:prstGeom>
        </p:spPr>
      </p:pic>
      <p:pic>
        <p:nvPicPr>
          <p:cNvPr id="12" name="Picture 11">
            <a:extLst>
              <a:ext uri="{FF2B5EF4-FFF2-40B4-BE49-F238E27FC236}">
                <a16:creationId xmlns:a16="http://schemas.microsoft.com/office/drawing/2014/main" id="{1244C19D-BF95-17F3-AA95-3F902322F2F2}"/>
              </a:ext>
            </a:extLst>
          </p:cNvPr>
          <p:cNvPicPr>
            <a:picLocks noChangeAspect="1"/>
          </p:cNvPicPr>
          <p:nvPr/>
        </p:nvPicPr>
        <p:blipFill>
          <a:blip r:embed="rId3"/>
          <a:stretch>
            <a:fillRect/>
          </a:stretch>
        </p:blipFill>
        <p:spPr>
          <a:xfrm>
            <a:off x="6314607" y="3589867"/>
            <a:ext cx="5796280" cy="3246120"/>
          </a:xfrm>
          <a:prstGeom prst="rect">
            <a:avLst/>
          </a:prstGeom>
        </p:spPr>
      </p:pic>
      <p:sp>
        <p:nvSpPr>
          <p:cNvPr id="15" name="TextBox 14">
            <a:extLst>
              <a:ext uri="{FF2B5EF4-FFF2-40B4-BE49-F238E27FC236}">
                <a16:creationId xmlns:a16="http://schemas.microsoft.com/office/drawing/2014/main" id="{FB0DEAA1-8C86-8827-0C37-B6E912E3ACEB}"/>
              </a:ext>
            </a:extLst>
          </p:cNvPr>
          <p:cNvSpPr txBox="1"/>
          <p:nvPr/>
        </p:nvSpPr>
        <p:spPr>
          <a:xfrm>
            <a:off x="577936" y="1490234"/>
            <a:ext cx="494401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dirty="0">
                <a:ea typeface="+mn-lt"/>
                <a:cs typeface="+mn-lt"/>
              </a:rPr>
              <a:t>PSNR (Peak Signal-to-Noise Ratio):</a:t>
            </a:r>
            <a:br>
              <a:rPr lang="en-US" sz="1400" dirty="0">
                <a:ea typeface="+mn-lt"/>
                <a:cs typeface="+mn-lt"/>
              </a:rPr>
            </a:br>
            <a:r>
              <a:rPr lang="en-US" sz="1400" dirty="0">
                <a:ea typeface="+mn-lt"/>
                <a:cs typeface="+mn-lt"/>
              </a:rPr>
              <a:t>Measures image quality based on pixel-level differences. Higher </a:t>
            </a:r>
            <a:r>
              <a:rPr lang="en-US" sz="1400">
                <a:ea typeface="+mn-lt"/>
                <a:cs typeface="+mn-lt"/>
              </a:rPr>
              <a:t>values (typically above 30 dB) indicate better quality.</a:t>
            </a:r>
            <a:endParaRPr lang="en-US" sz="1400" dirty="0">
              <a:ea typeface="+mn-lt"/>
              <a:cs typeface="+mn-lt"/>
            </a:endParaRPr>
          </a:p>
          <a:p>
            <a:pPr marL="285750" indent="-285750">
              <a:buFont typeface="Arial"/>
              <a:buChar char="•"/>
            </a:pPr>
            <a:endParaRPr lang="en-US" sz="1400" dirty="0">
              <a:latin typeface="Aptos"/>
              <a:cs typeface="Times New Roman"/>
            </a:endParaRPr>
          </a:p>
          <a:p>
            <a:pPr marL="285750" indent="-285750">
              <a:buFont typeface="Arial"/>
              <a:buChar char="•"/>
            </a:pPr>
            <a:r>
              <a:rPr lang="en-US" sz="1400" b="1" dirty="0">
                <a:ea typeface="+mn-lt"/>
                <a:cs typeface="+mn-lt"/>
              </a:rPr>
              <a:t>SSIM (Structural Similarity Index Measure):</a:t>
            </a:r>
            <a:br>
              <a:rPr lang="en-US" sz="1400" dirty="0">
                <a:ea typeface="+mn-lt"/>
                <a:cs typeface="+mn-lt"/>
              </a:rPr>
            </a:br>
            <a:r>
              <a:rPr lang="en-US" sz="1400" dirty="0">
                <a:ea typeface="+mn-lt"/>
                <a:cs typeface="+mn-lt"/>
              </a:rPr>
              <a:t>Assesses image quality based on structural similarities. Values closer to 1 indicate better quality, with &gt;0.95 considered excellent.</a:t>
            </a:r>
          </a:p>
          <a:p>
            <a:pPr marL="285750" indent="-285750">
              <a:buFont typeface="Arial"/>
              <a:buChar char="•"/>
            </a:pPr>
            <a:endParaRPr lang="en-US" sz="1400" dirty="0">
              <a:latin typeface="Aptos"/>
              <a:cs typeface="Times New Roman"/>
            </a:endParaRPr>
          </a:p>
          <a:p>
            <a:pPr marL="171450" indent="-171450">
              <a:buFont typeface="Arial"/>
              <a:buChar char="•"/>
            </a:pPr>
            <a:endParaRPr lang="en-US" sz="1400" dirty="0">
              <a:latin typeface="Times New Roman"/>
              <a:cs typeface="Times New Roman"/>
            </a:endParaRPr>
          </a:p>
        </p:txBody>
      </p:sp>
      <p:sp>
        <p:nvSpPr>
          <p:cNvPr id="3" name="TextBox 2">
            <a:extLst>
              <a:ext uri="{FF2B5EF4-FFF2-40B4-BE49-F238E27FC236}">
                <a16:creationId xmlns:a16="http://schemas.microsoft.com/office/drawing/2014/main" id="{33323CDE-C730-DC4D-E442-1D8E93A9169A}"/>
              </a:ext>
            </a:extLst>
          </p:cNvPr>
          <p:cNvSpPr txBox="1"/>
          <p:nvPr/>
        </p:nvSpPr>
        <p:spPr>
          <a:xfrm>
            <a:off x="8494661" y="1295712"/>
            <a:ext cx="2641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Metrics</a:t>
            </a:r>
          </a:p>
        </p:txBody>
      </p:sp>
    </p:spTree>
    <p:extLst>
      <p:ext uri="{BB962C8B-B14F-4D97-AF65-F5344CB8AC3E}">
        <p14:creationId xmlns:p14="http://schemas.microsoft.com/office/powerpoint/2010/main" val="171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C9E4-C8A1-618D-BE8D-15DA18917ECD}"/>
              </a:ext>
            </a:extLst>
          </p:cNvPr>
          <p:cNvSpPr>
            <a:spLocks noGrp="1"/>
          </p:cNvSpPr>
          <p:nvPr>
            <p:ph type="title"/>
          </p:nvPr>
        </p:nvSpPr>
        <p:spPr>
          <a:xfrm>
            <a:off x="871108" y="-2839"/>
            <a:ext cx="10449784" cy="1265928"/>
          </a:xfrm>
        </p:spPr>
        <p:txBody>
          <a:bodyPr/>
          <a:lstStyle/>
          <a:p>
            <a:r>
              <a:rPr lang="en-US"/>
              <a:t>Quantitative Results – Inpainting </a:t>
            </a:r>
          </a:p>
        </p:txBody>
      </p:sp>
      <p:sp>
        <p:nvSpPr>
          <p:cNvPr id="6" name="TextBox 5">
            <a:extLst>
              <a:ext uri="{FF2B5EF4-FFF2-40B4-BE49-F238E27FC236}">
                <a16:creationId xmlns:a16="http://schemas.microsoft.com/office/drawing/2014/main" id="{FD6FA828-D3B9-78C5-A871-3A53C4A28912}"/>
              </a:ext>
            </a:extLst>
          </p:cNvPr>
          <p:cNvSpPr txBox="1"/>
          <p:nvPr/>
        </p:nvSpPr>
        <p:spPr>
          <a:xfrm>
            <a:off x="968389" y="3068259"/>
            <a:ext cx="2969196"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700">
              <a:latin typeface="Aptos"/>
              <a:cs typeface="Times New Roman"/>
            </a:endParaRPr>
          </a:p>
          <a:p>
            <a:pPr marL="285750" indent="-285750">
              <a:buFont typeface="Arial"/>
              <a:buChar char="•"/>
            </a:pPr>
            <a:r>
              <a:rPr lang="en-US" sz="1700" dirty="0">
                <a:latin typeface="Aptos"/>
                <a:cs typeface="Segoe UI"/>
              </a:rPr>
              <a:t>SSIM score: [0.96201557] </a:t>
            </a:r>
            <a:endParaRPr lang="en-US" sz="1700">
              <a:latin typeface="Aptos"/>
              <a:cs typeface="Segoe UI"/>
            </a:endParaRPr>
          </a:p>
          <a:p>
            <a:pPr algn="l"/>
            <a:endParaRPr lang="en-US" sz="1700"/>
          </a:p>
        </p:txBody>
      </p:sp>
      <p:sp>
        <p:nvSpPr>
          <p:cNvPr id="8" name="TextBox 7">
            <a:extLst>
              <a:ext uri="{FF2B5EF4-FFF2-40B4-BE49-F238E27FC236}">
                <a16:creationId xmlns:a16="http://schemas.microsoft.com/office/drawing/2014/main" id="{7CA16F00-1BFA-9E21-E1F6-C8709C56C43F}"/>
              </a:ext>
            </a:extLst>
          </p:cNvPr>
          <p:cNvSpPr txBox="1"/>
          <p:nvPr/>
        </p:nvSpPr>
        <p:spPr>
          <a:xfrm>
            <a:off x="1692797" y="2876691"/>
            <a:ext cx="1694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a:cs typeface="Times New Roman"/>
              </a:rPr>
              <a:t>Text Inpainting</a:t>
            </a:r>
            <a:endParaRPr lang="en-US"/>
          </a:p>
        </p:txBody>
      </p:sp>
      <p:sp>
        <p:nvSpPr>
          <p:cNvPr id="9" name="TextBox 8">
            <a:extLst>
              <a:ext uri="{FF2B5EF4-FFF2-40B4-BE49-F238E27FC236}">
                <a16:creationId xmlns:a16="http://schemas.microsoft.com/office/drawing/2014/main" id="{E4F495BB-92AE-B64B-ADED-D8559EE74E52}"/>
              </a:ext>
            </a:extLst>
          </p:cNvPr>
          <p:cNvSpPr txBox="1"/>
          <p:nvPr/>
        </p:nvSpPr>
        <p:spPr>
          <a:xfrm>
            <a:off x="8401244" y="2876688"/>
            <a:ext cx="1694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a:ea typeface="+mn-lt"/>
                <a:cs typeface="+mn-lt"/>
              </a:rPr>
              <a:t>Hole filling</a:t>
            </a:r>
          </a:p>
        </p:txBody>
      </p:sp>
      <p:sp>
        <p:nvSpPr>
          <p:cNvPr id="10" name="TextBox 9">
            <a:extLst>
              <a:ext uri="{FF2B5EF4-FFF2-40B4-BE49-F238E27FC236}">
                <a16:creationId xmlns:a16="http://schemas.microsoft.com/office/drawing/2014/main" id="{E99E1186-D466-4D42-3AE5-B460F783D8B4}"/>
              </a:ext>
            </a:extLst>
          </p:cNvPr>
          <p:cNvSpPr txBox="1"/>
          <p:nvPr/>
        </p:nvSpPr>
        <p:spPr>
          <a:xfrm>
            <a:off x="7872101" y="3250251"/>
            <a:ext cx="274320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700" dirty="0">
                <a:latin typeface="Times New Roman"/>
              </a:rPr>
              <a:t>SSIM score: [0.9466905]</a:t>
            </a:r>
            <a:r>
              <a:rPr lang="en-US" sz="1700" dirty="0">
                <a:latin typeface="Times New Roman"/>
                <a:cs typeface="Times New Roman"/>
              </a:rPr>
              <a:t> </a:t>
            </a:r>
            <a:endParaRPr lang="en-US" sz="1700" dirty="0"/>
          </a:p>
        </p:txBody>
      </p:sp>
      <p:pic>
        <p:nvPicPr>
          <p:cNvPr id="3" name="Picture 2">
            <a:extLst>
              <a:ext uri="{FF2B5EF4-FFF2-40B4-BE49-F238E27FC236}">
                <a16:creationId xmlns:a16="http://schemas.microsoft.com/office/drawing/2014/main" id="{BBA47DF4-2A7B-8C4F-EF7F-1BF532DC728B}"/>
              </a:ext>
            </a:extLst>
          </p:cNvPr>
          <p:cNvPicPr>
            <a:picLocks noChangeAspect="1"/>
          </p:cNvPicPr>
          <p:nvPr/>
        </p:nvPicPr>
        <p:blipFill>
          <a:blip r:embed="rId2"/>
          <a:stretch>
            <a:fillRect/>
          </a:stretch>
        </p:blipFill>
        <p:spPr>
          <a:xfrm>
            <a:off x="321481" y="3767270"/>
            <a:ext cx="5253637" cy="3090730"/>
          </a:xfrm>
          <a:prstGeom prst="rect">
            <a:avLst/>
          </a:prstGeom>
        </p:spPr>
      </p:pic>
      <p:sp>
        <p:nvSpPr>
          <p:cNvPr id="4" name="TextBox 3">
            <a:extLst>
              <a:ext uri="{FF2B5EF4-FFF2-40B4-BE49-F238E27FC236}">
                <a16:creationId xmlns:a16="http://schemas.microsoft.com/office/drawing/2014/main" id="{993CBBCF-0A9E-B84B-8B78-EA122367F948}"/>
              </a:ext>
            </a:extLst>
          </p:cNvPr>
          <p:cNvSpPr txBox="1"/>
          <p:nvPr/>
        </p:nvSpPr>
        <p:spPr>
          <a:xfrm>
            <a:off x="672269" y="1491241"/>
            <a:ext cx="980772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monospace"/>
              <a:buChar char="○"/>
            </a:pPr>
            <a:r>
              <a:rPr lang="en-US" sz="1700">
                <a:latin typeface="Aptos"/>
                <a:cs typeface="Arial"/>
              </a:rPr>
              <a:t>The SSIM metric is used to evaluate how closely the filled-in regions resemble the ground truth. ​</a:t>
            </a:r>
            <a:br>
              <a:rPr lang="en-US" sz="1700">
                <a:latin typeface="Aptos"/>
                <a:cs typeface="Arial"/>
              </a:rPr>
            </a:br>
            <a:endParaRPr lang="en-US" sz="1700">
              <a:latin typeface="Aptos"/>
              <a:cs typeface="Arial"/>
            </a:endParaRPr>
          </a:p>
          <a:p>
            <a:pPr marL="285750" indent="-285750">
              <a:buFont typeface="Courier New,monospace"/>
              <a:buChar char="○"/>
            </a:pPr>
            <a:r>
              <a:rPr lang="en-US" sz="1700">
                <a:latin typeface="Aptos"/>
                <a:cs typeface="Arial"/>
              </a:rPr>
              <a:t>High SSIM scores indicated successful reconstruction in masked regions.</a:t>
            </a:r>
          </a:p>
        </p:txBody>
      </p:sp>
      <p:pic>
        <p:nvPicPr>
          <p:cNvPr id="5" name="Picture 4" descr="A graph of a graph showing a loss&#10;&#10;Description automatically generated">
            <a:extLst>
              <a:ext uri="{FF2B5EF4-FFF2-40B4-BE49-F238E27FC236}">
                <a16:creationId xmlns:a16="http://schemas.microsoft.com/office/drawing/2014/main" id="{1599C324-8251-33E9-25FE-992EB646C45A}"/>
              </a:ext>
            </a:extLst>
          </p:cNvPr>
          <p:cNvPicPr>
            <a:picLocks noChangeAspect="1"/>
          </p:cNvPicPr>
          <p:nvPr/>
        </p:nvPicPr>
        <p:blipFill>
          <a:blip r:embed="rId3"/>
          <a:stretch>
            <a:fillRect/>
          </a:stretch>
        </p:blipFill>
        <p:spPr>
          <a:xfrm>
            <a:off x="6616882" y="3603476"/>
            <a:ext cx="5075600" cy="3083608"/>
          </a:xfrm>
          <a:prstGeom prst="rect">
            <a:avLst/>
          </a:prstGeom>
        </p:spPr>
      </p:pic>
    </p:spTree>
    <p:extLst>
      <p:ext uri="{BB962C8B-B14F-4D97-AF65-F5344CB8AC3E}">
        <p14:creationId xmlns:p14="http://schemas.microsoft.com/office/powerpoint/2010/main" val="114973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C9E4-C8A1-618D-BE8D-15DA18917ECD}"/>
              </a:ext>
            </a:extLst>
          </p:cNvPr>
          <p:cNvSpPr>
            <a:spLocks noGrp="1"/>
          </p:cNvSpPr>
          <p:nvPr>
            <p:ph type="title"/>
          </p:nvPr>
        </p:nvSpPr>
        <p:spPr>
          <a:xfrm>
            <a:off x="838200" y="614377"/>
            <a:ext cx="10515600" cy="1325563"/>
          </a:xfrm>
        </p:spPr>
        <p:txBody>
          <a:bodyPr>
            <a:normAutofit/>
          </a:bodyPr>
          <a:lstStyle/>
          <a:p>
            <a:r>
              <a:rPr lang="en-US"/>
              <a:t>Quantitative Result – Image Reconstruction</a:t>
            </a:r>
          </a:p>
          <a:p>
            <a:endParaRPr lang="en-US"/>
          </a:p>
          <a:p>
            <a:endParaRPr lang="en-US"/>
          </a:p>
        </p:txBody>
      </p:sp>
      <p:sp>
        <p:nvSpPr>
          <p:cNvPr id="3" name="Content Placeholder 2">
            <a:extLst>
              <a:ext uri="{FF2B5EF4-FFF2-40B4-BE49-F238E27FC236}">
                <a16:creationId xmlns:a16="http://schemas.microsoft.com/office/drawing/2014/main" id="{F0529274-E410-95AA-3EF6-CC17EB218994}"/>
              </a:ext>
            </a:extLst>
          </p:cNvPr>
          <p:cNvSpPr>
            <a:spLocks noGrp="1"/>
          </p:cNvSpPr>
          <p:nvPr>
            <p:ph idx="1"/>
          </p:nvPr>
        </p:nvSpPr>
        <p:spPr/>
        <p:txBody>
          <a:bodyPr vert="horz" lIns="91440" tIns="45720" rIns="91440" bIns="45720" rtlCol="0" anchor="t">
            <a:normAutofit/>
          </a:bodyPr>
          <a:lstStyle/>
          <a:p>
            <a:endParaRPr lang="en-US" sz="2100"/>
          </a:p>
          <a:p>
            <a:endParaRPr lang="en-US" sz="2100"/>
          </a:p>
        </p:txBody>
      </p:sp>
      <p:pic>
        <p:nvPicPr>
          <p:cNvPr id="4" name="Picture 3" descr="A graph with a purple line&#10;&#10;Description automatically generated">
            <a:extLst>
              <a:ext uri="{FF2B5EF4-FFF2-40B4-BE49-F238E27FC236}">
                <a16:creationId xmlns:a16="http://schemas.microsoft.com/office/drawing/2014/main" id="{9CDEBD5D-DA4A-D236-6D48-F66A69554FE2}"/>
              </a:ext>
            </a:extLst>
          </p:cNvPr>
          <p:cNvPicPr>
            <a:picLocks noChangeAspect="1"/>
          </p:cNvPicPr>
          <p:nvPr/>
        </p:nvPicPr>
        <p:blipFill>
          <a:blip r:embed="rId2"/>
          <a:stretch>
            <a:fillRect/>
          </a:stretch>
        </p:blipFill>
        <p:spPr>
          <a:xfrm>
            <a:off x="5979848" y="3008694"/>
            <a:ext cx="6046149" cy="3463143"/>
          </a:xfrm>
          <a:prstGeom prst="rect">
            <a:avLst/>
          </a:prstGeom>
        </p:spPr>
      </p:pic>
      <p:pic>
        <p:nvPicPr>
          <p:cNvPr id="6" name="Picture 5">
            <a:extLst>
              <a:ext uri="{FF2B5EF4-FFF2-40B4-BE49-F238E27FC236}">
                <a16:creationId xmlns:a16="http://schemas.microsoft.com/office/drawing/2014/main" id="{A80B3EC4-2162-07D4-96BA-A0B99CEDA3F6}"/>
              </a:ext>
            </a:extLst>
          </p:cNvPr>
          <p:cNvPicPr>
            <a:picLocks noChangeAspect="1"/>
          </p:cNvPicPr>
          <p:nvPr/>
        </p:nvPicPr>
        <p:blipFill>
          <a:blip r:embed="rId3"/>
          <a:stretch>
            <a:fillRect/>
          </a:stretch>
        </p:blipFill>
        <p:spPr>
          <a:xfrm>
            <a:off x="113371" y="3008634"/>
            <a:ext cx="5868112" cy="3434657"/>
          </a:xfrm>
          <a:prstGeom prst="rect">
            <a:avLst/>
          </a:prstGeom>
        </p:spPr>
      </p:pic>
      <p:sp>
        <p:nvSpPr>
          <p:cNvPr id="7" name="TextBox 6">
            <a:extLst>
              <a:ext uri="{FF2B5EF4-FFF2-40B4-BE49-F238E27FC236}">
                <a16:creationId xmlns:a16="http://schemas.microsoft.com/office/drawing/2014/main" id="{B70F3C71-AEE9-8244-1534-F2CEB0E6E704}"/>
              </a:ext>
            </a:extLst>
          </p:cNvPr>
          <p:cNvSpPr txBox="1"/>
          <p:nvPr/>
        </p:nvSpPr>
        <p:spPr>
          <a:xfrm>
            <a:off x="836064" y="1939895"/>
            <a:ext cx="41746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latin typeface="Aptos Display"/>
              </a:rPr>
              <a:t>SSIM score: [0.939079]</a:t>
            </a:r>
            <a:endParaRPr lang="en-US" sz="1700"/>
          </a:p>
        </p:txBody>
      </p:sp>
    </p:spTree>
    <p:extLst>
      <p:ext uri="{BB962C8B-B14F-4D97-AF65-F5344CB8AC3E}">
        <p14:creationId xmlns:p14="http://schemas.microsoft.com/office/powerpoint/2010/main" val="119209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7D0-7A07-C388-E9A2-86DD1D8C9EED}"/>
              </a:ext>
            </a:extLst>
          </p:cNvPr>
          <p:cNvSpPr>
            <a:spLocks noGrp="1"/>
          </p:cNvSpPr>
          <p:nvPr>
            <p:ph type="title"/>
          </p:nvPr>
        </p:nvSpPr>
        <p:spPr>
          <a:xfrm>
            <a:off x="970809" y="-2839"/>
            <a:ext cx="10449784" cy="1265928"/>
          </a:xfrm>
        </p:spPr>
        <p:txBody>
          <a:bodyPr/>
          <a:lstStyle/>
          <a:p>
            <a:r>
              <a:rPr lang="en-US"/>
              <a:t>Model Demonstration - Denoising</a:t>
            </a:r>
            <a:endParaRPr lang="en-US" sz="1100" err="1"/>
          </a:p>
        </p:txBody>
      </p:sp>
      <p:pic>
        <p:nvPicPr>
          <p:cNvPr id="5" name="Picture 4">
            <a:extLst>
              <a:ext uri="{FF2B5EF4-FFF2-40B4-BE49-F238E27FC236}">
                <a16:creationId xmlns:a16="http://schemas.microsoft.com/office/drawing/2014/main" id="{65346716-3EE7-A2C2-14EF-06C4BC851B12}"/>
              </a:ext>
            </a:extLst>
          </p:cNvPr>
          <p:cNvPicPr>
            <a:picLocks noChangeAspect="1"/>
          </p:cNvPicPr>
          <p:nvPr/>
        </p:nvPicPr>
        <p:blipFill>
          <a:blip r:embed="rId2"/>
          <a:stretch>
            <a:fillRect/>
          </a:stretch>
        </p:blipFill>
        <p:spPr>
          <a:xfrm>
            <a:off x="271711" y="2135725"/>
            <a:ext cx="11433236" cy="3832570"/>
          </a:xfrm>
          <a:prstGeom prst="rect">
            <a:avLst/>
          </a:prstGeom>
        </p:spPr>
      </p:pic>
    </p:spTree>
    <p:extLst>
      <p:ext uri="{BB962C8B-B14F-4D97-AF65-F5344CB8AC3E}">
        <p14:creationId xmlns:p14="http://schemas.microsoft.com/office/powerpoint/2010/main" val="212489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7D0-7A07-C388-E9A2-86DD1D8C9EED}"/>
              </a:ext>
            </a:extLst>
          </p:cNvPr>
          <p:cNvSpPr>
            <a:spLocks noGrp="1"/>
          </p:cNvSpPr>
          <p:nvPr>
            <p:ph type="title"/>
          </p:nvPr>
        </p:nvSpPr>
        <p:spPr>
          <a:xfrm>
            <a:off x="1279733" y="-368389"/>
            <a:ext cx="10515600" cy="1325563"/>
          </a:xfrm>
        </p:spPr>
        <p:txBody>
          <a:bodyPr/>
          <a:lstStyle/>
          <a:p>
            <a:r>
              <a:rPr lang="en-US"/>
              <a:t>Model Demonstration - Inpainting</a:t>
            </a:r>
            <a:endParaRPr lang="en-US" sz="1100" err="1"/>
          </a:p>
        </p:txBody>
      </p:sp>
      <p:pic>
        <p:nvPicPr>
          <p:cNvPr id="4" name="Picture 3">
            <a:extLst>
              <a:ext uri="{FF2B5EF4-FFF2-40B4-BE49-F238E27FC236}">
                <a16:creationId xmlns:a16="http://schemas.microsoft.com/office/drawing/2014/main" id="{F0CBFB79-7A38-6E71-92D3-9AB6F069CC84}"/>
              </a:ext>
            </a:extLst>
          </p:cNvPr>
          <p:cNvPicPr>
            <a:picLocks noChangeAspect="1"/>
          </p:cNvPicPr>
          <p:nvPr/>
        </p:nvPicPr>
        <p:blipFill>
          <a:blip r:embed="rId2"/>
          <a:stretch>
            <a:fillRect/>
          </a:stretch>
        </p:blipFill>
        <p:spPr>
          <a:xfrm>
            <a:off x="422401" y="1407596"/>
            <a:ext cx="7050278" cy="2392822"/>
          </a:xfrm>
          <a:prstGeom prst="rect">
            <a:avLst/>
          </a:prstGeom>
        </p:spPr>
      </p:pic>
      <p:pic>
        <p:nvPicPr>
          <p:cNvPr id="3" name="Picture 2">
            <a:extLst>
              <a:ext uri="{FF2B5EF4-FFF2-40B4-BE49-F238E27FC236}">
                <a16:creationId xmlns:a16="http://schemas.microsoft.com/office/drawing/2014/main" id="{F321360C-F0EC-2EF6-8DF0-653E5B20C3F0}"/>
              </a:ext>
            </a:extLst>
          </p:cNvPr>
          <p:cNvPicPr>
            <a:picLocks noChangeAspect="1"/>
          </p:cNvPicPr>
          <p:nvPr/>
        </p:nvPicPr>
        <p:blipFill>
          <a:blip r:embed="rId3"/>
          <a:stretch>
            <a:fillRect/>
          </a:stretch>
        </p:blipFill>
        <p:spPr>
          <a:xfrm>
            <a:off x="4190828" y="3987901"/>
            <a:ext cx="7662728" cy="2494896"/>
          </a:xfrm>
          <a:prstGeom prst="rect">
            <a:avLst/>
          </a:prstGeom>
        </p:spPr>
      </p:pic>
      <p:sp>
        <p:nvSpPr>
          <p:cNvPr id="6" name="TextBox 5">
            <a:extLst>
              <a:ext uri="{FF2B5EF4-FFF2-40B4-BE49-F238E27FC236}">
                <a16:creationId xmlns:a16="http://schemas.microsoft.com/office/drawing/2014/main" id="{97FCC867-6A05-FC81-1A73-A593612EEF79}"/>
              </a:ext>
            </a:extLst>
          </p:cNvPr>
          <p:cNvSpPr txBox="1"/>
          <p:nvPr/>
        </p:nvSpPr>
        <p:spPr>
          <a:xfrm>
            <a:off x="4783525" y="6396821"/>
            <a:ext cx="1657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Original Image</a:t>
            </a:r>
          </a:p>
        </p:txBody>
      </p:sp>
      <p:sp>
        <p:nvSpPr>
          <p:cNvPr id="8" name="TextBox 7">
            <a:extLst>
              <a:ext uri="{FF2B5EF4-FFF2-40B4-BE49-F238E27FC236}">
                <a16:creationId xmlns:a16="http://schemas.microsoft.com/office/drawing/2014/main" id="{DDF22F8D-2318-7716-8D57-75AEDDD2F0C9}"/>
              </a:ext>
            </a:extLst>
          </p:cNvPr>
          <p:cNvSpPr txBox="1"/>
          <p:nvPr/>
        </p:nvSpPr>
        <p:spPr>
          <a:xfrm>
            <a:off x="7183468" y="6396820"/>
            <a:ext cx="192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Corrupted Image</a:t>
            </a:r>
          </a:p>
        </p:txBody>
      </p:sp>
      <p:sp>
        <p:nvSpPr>
          <p:cNvPr id="10" name="TextBox 9">
            <a:extLst>
              <a:ext uri="{FF2B5EF4-FFF2-40B4-BE49-F238E27FC236}">
                <a16:creationId xmlns:a16="http://schemas.microsoft.com/office/drawing/2014/main" id="{2532D397-D8A9-38A6-5C07-41443C342875}"/>
              </a:ext>
            </a:extLst>
          </p:cNvPr>
          <p:cNvSpPr txBox="1"/>
          <p:nvPr/>
        </p:nvSpPr>
        <p:spPr>
          <a:xfrm>
            <a:off x="9889635" y="6396820"/>
            <a:ext cx="1657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Image</a:t>
            </a:r>
          </a:p>
        </p:txBody>
      </p:sp>
      <p:sp>
        <p:nvSpPr>
          <p:cNvPr id="11" name="TextBox 10">
            <a:extLst>
              <a:ext uri="{FF2B5EF4-FFF2-40B4-BE49-F238E27FC236}">
                <a16:creationId xmlns:a16="http://schemas.microsoft.com/office/drawing/2014/main" id="{D8FD8168-79B6-E941-9716-2F73DFD4213D}"/>
              </a:ext>
            </a:extLst>
          </p:cNvPr>
          <p:cNvSpPr txBox="1"/>
          <p:nvPr/>
        </p:nvSpPr>
        <p:spPr>
          <a:xfrm>
            <a:off x="8748116" y="2274654"/>
            <a:ext cx="2279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Text Inpainting</a:t>
            </a:r>
          </a:p>
        </p:txBody>
      </p:sp>
      <p:sp>
        <p:nvSpPr>
          <p:cNvPr id="12" name="TextBox 11">
            <a:extLst>
              <a:ext uri="{FF2B5EF4-FFF2-40B4-BE49-F238E27FC236}">
                <a16:creationId xmlns:a16="http://schemas.microsoft.com/office/drawing/2014/main" id="{28DF5384-6D71-0F1F-2E7F-E48C7E46B170}"/>
              </a:ext>
            </a:extLst>
          </p:cNvPr>
          <p:cNvSpPr txBox="1"/>
          <p:nvPr/>
        </p:nvSpPr>
        <p:spPr>
          <a:xfrm>
            <a:off x="1277666" y="5044916"/>
            <a:ext cx="2279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Hole Filling</a:t>
            </a:r>
          </a:p>
        </p:txBody>
      </p:sp>
      <p:sp>
        <p:nvSpPr>
          <p:cNvPr id="13" name="Arrow: Right 12">
            <a:extLst>
              <a:ext uri="{FF2B5EF4-FFF2-40B4-BE49-F238E27FC236}">
                <a16:creationId xmlns:a16="http://schemas.microsoft.com/office/drawing/2014/main" id="{F446EFAB-1578-63E9-8949-71E88C21D19C}"/>
              </a:ext>
            </a:extLst>
          </p:cNvPr>
          <p:cNvSpPr/>
          <p:nvPr/>
        </p:nvSpPr>
        <p:spPr>
          <a:xfrm>
            <a:off x="2794335" y="5086844"/>
            <a:ext cx="510818" cy="286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768802F1-C66F-5814-2042-CCFCDE2BF505}"/>
              </a:ext>
            </a:extLst>
          </p:cNvPr>
          <p:cNvSpPr/>
          <p:nvPr/>
        </p:nvSpPr>
        <p:spPr>
          <a:xfrm>
            <a:off x="7938253" y="2324490"/>
            <a:ext cx="423605" cy="27409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876FF8-8248-2470-7771-0A80C0CB6749}"/>
              </a:ext>
            </a:extLst>
          </p:cNvPr>
          <p:cNvSpPr txBox="1"/>
          <p:nvPr/>
        </p:nvSpPr>
        <p:spPr>
          <a:xfrm>
            <a:off x="5018531" y="3655044"/>
            <a:ext cx="1657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Image</a:t>
            </a:r>
          </a:p>
        </p:txBody>
      </p:sp>
      <p:sp>
        <p:nvSpPr>
          <p:cNvPr id="16" name="TextBox 15">
            <a:extLst>
              <a:ext uri="{FF2B5EF4-FFF2-40B4-BE49-F238E27FC236}">
                <a16:creationId xmlns:a16="http://schemas.microsoft.com/office/drawing/2014/main" id="{7F8341A5-2899-542E-E06F-DE1BC168DFBD}"/>
              </a:ext>
            </a:extLst>
          </p:cNvPr>
          <p:cNvSpPr txBox="1"/>
          <p:nvPr/>
        </p:nvSpPr>
        <p:spPr>
          <a:xfrm>
            <a:off x="1279747" y="3655043"/>
            <a:ext cx="192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Corrupted Image</a:t>
            </a:r>
          </a:p>
        </p:txBody>
      </p:sp>
    </p:spTree>
    <p:extLst>
      <p:ext uri="{BB962C8B-B14F-4D97-AF65-F5344CB8AC3E}">
        <p14:creationId xmlns:p14="http://schemas.microsoft.com/office/powerpoint/2010/main" val="4030762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7D0-7A07-C388-E9A2-86DD1D8C9EED}"/>
              </a:ext>
            </a:extLst>
          </p:cNvPr>
          <p:cNvSpPr>
            <a:spLocks noGrp="1"/>
          </p:cNvSpPr>
          <p:nvPr>
            <p:ph type="title"/>
          </p:nvPr>
        </p:nvSpPr>
        <p:spPr>
          <a:xfrm>
            <a:off x="985051" y="132470"/>
            <a:ext cx="10449784" cy="1265928"/>
          </a:xfrm>
        </p:spPr>
        <p:txBody>
          <a:bodyPr/>
          <a:lstStyle/>
          <a:p>
            <a:r>
              <a:rPr lang="en-US"/>
              <a:t>Model Demonstration –  Reconstruction</a:t>
            </a:r>
          </a:p>
        </p:txBody>
      </p:sp>
      <p:pic>
        <p:nvPicPr>
          <p:cNvPr id="3" name="Picture 2" descr="A close-up of a cloud&#10;&#10;Description automatically generated">
            <a:extLst>
              <a:ext uri="{FF2B5EF4-FFF2-40B4-BE49-F238E27FC236}">
                <a16:creationId xmlns:a16="http://schemas.microsoft.com/office/drawing/2014/main" id="{F163DA38-74A3-1300-83D3-6D0E68E3F6AF}"/>
              </a:ext>
            </a:extLst>
          </p:cNvPr>
          <p:cNvPicPr>
            <a:picLocks noChangeAspect="1"/>
          </p:cNvPicPr>
          <p:nvPr/>
        </p:nvPicPr>
        <p:blipFill>
          <a:blip r:embed="rId2"/>
          <a:stretch>
            <a:fillRect/>
          </a:stretch>
        </p:blipFill>
        <p:spPr>
          <a:xfrm>
            <a:off x="7949854" y="1925717"/>
            <a:ext cx="4242986" cy="4242986"/>
          </a:xfrm>
          <a:prstGeom prst="rect">
            <a:avLst/>
          </a:prstGeom>
        </p:spPr>
      </p:pic>
      <p:pic>
        <p:nvPicPr>
          <p:cNvPr id="4" name="Picture 3" descr="A mushroom growing in the ground&#10;&#10;Description automatically generated">
            <a:extLst>
              <a:ext uri="{FF2B5EF4-FFF2-40B4-BE49-F238E27FC236}">
                <a16:creationId xmlns:a16="http://schemas.microsoft.com/office/drawing/2014/main" id="{78B4ADDC-107A-3D7B-E802-5F2821E46AD4}"/>
              </a:ext>
            </a:extLst>
          </p:cNvPr>
          <p:cNvPicPr>
            <a:picLocks noChangeAspect="1"/>
          </p:cNvPicPr>
          <p:nvPr/>
        </p:nvPicPr>
        <p:blipFill>
          <a:blip r:embed="rId3"/>
          <a:stretch>
            <a:fillRect/>
          </a:stretch>
        </p:blipFill>
        <p:spPr>
          <a:xfrm>
            <a:off x="277090" y="2320636"/>
            <a:ext cx="3733801" cy="3726873"/>
          </a:xfrm>
          <a:prstGeom prst="rect">
            <a:avLst/>
          </a:prstGeom>
        </p:spPr>
      </p:pic>
      <p:pic>
        <p:nvPicPr>
          <p:cNvPr id="6" name="Picture 5" descr="A mushroom in the dark&#10;&#10;Description automatically generated">
            <a:extLst>
              <a:ext uri="{FF2B5EF4-FFF2-40B4-BE49-F238E27FC236}">
                <a16:creationId xmlns:a16="http://schemas.microsoft.com/office/drawing/2014/main" id="{752A883D-A82A-7A8C-2348-E3AB0AA7DA0D}"/>
              </a:ext>
            </a:extLst>
          </p:cNvPr>
          <p:cNvPicPr>
            <a:picLocks noChangeAspect="1"/>
          </p:cNvPicPr>
          <p:nvPr/>
        </p:nvPicPr>
        <p:blipFill>
          <a:blip r:embed="rId4"/>
          <a:stretch>
            <a:fillRect/>
          </a:stretch>
        </p:blipFill>
        <p:spPr>
          <a:xfrm>
            <a:off x="4252246" y="2318953"/>
            <a:ext cx="3730239" cy="3723118"/>
          </a:xfrm>
          <a:prstGeom prst="rect">
            <a:avLst/>
          </a:prstGeom>
        </p:spPr>
      </p:pic>
      <p:sp>
        <p:nvSpPr>
          <p:cNvPr id="5" name="TextBox 4">
            <a:extLst>
              <a:ext uri="{FF2B5EF4-FFF2-40B4-BE49-F238E27FC236}">
                <a16:creationId xmlns:a16="http://schemas.microsoft.com/office/drawing/2014/main" id="{80B2091D-F74D-FDF9-433B-4781A27642D6}"/>
              </a:ext>
            </a:extLst>
          </p:cNvPr>
          <p:cNvSpPr txBox="1"/>
          <p:nvPr/>
        </p:nvSpPr>
        <p:spPr>
          <a:xfrm>
            <a:off x="1393693" y="6168933"/>
            <a:ext cx="1657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Original Image</a:t>
            </a:r>
          </a:p>
        </p:txBody>
      </p:sp>
      <p:sp>
        <p:nvSpPr>
          <p:cNvPr id="7" name="TextBox 6">
            <a:extLst>
              <a:ext uri="{FF2B5EF4-FFF2-40B4-BE49-F238E27FC236}">
                <a16:creationId xmlns:a16="http://schemas.microsoft.com/office/drawing/2014/main" id="{21365460-22FB-A262-7919-7EA2D9454D0B}"/>
              </a:ext>
            </a:extLst>
          </p:cNvPr>
          <p:cNvSpPr txBox="1"/>
          <p:nvPr/>
        </p:nvSpPr>
        <p:spPr>
          <a:xfrm>
            <a:off x="5196571" y="6168932"/>
            <a:ext cx="20416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Corrupted Image</a:t>
            </a:r>
          </a:p>
        </p:txBody>
      </p:sp>
      <p:sp>
        <p:nvSpPr>
          <p:cNvPr id="8" name="TextBox 7">
            <a:extLst>
              <a:ext uri="{FF2B5EF4-FFF2-40B4-BE49-F238E27FC236}">
                <a16:creationId xmlns:a16="http://schemas.microsoft.com/office/drawing/2014/main" id="{C8B839D8-1B85-56D2-F1DE-E35DD81972BE}"/>
              </a:ext>
            </a:extLst>
          </p:cNvPr>
          <p:cNvSpPr txBox="1"/>
          <p:nvPr/>
        </p:nvSpPr>
        <p:spPr>
          <a:xfrm>
            <a:off x="9519318" y="6168932"/>
            <a:ext cx="1657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Image</a:t>
            </a:r>
          </a:p>
        </p:txBody>
      </p:sp>
    </p:spTree>
    <p:extLst>
      <p:ext uri="{BB962C8B-B14F-4D97-AF65-F5344CB8AC3E}">
        <p14:creationId xmlns:p14="http://schemas.microsoft.com/office/powerpoint/2010/main" val="1291455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966F-84C9-8A09-C69D-53C341776FDB}"/>
              </a:ext>
            </a:extLst>
          </p:cNvPr>
          <p:cNvSpPr>
            <a:spLocks noGrp="1"/>
          </p:cNvSpPr>
          <p:nvPr>
            <p:ph type="title"/>
          </p:nvPr>
        </p:nvSpPr>
        <p:spPr>
          <a:xfrm>
            <a:off x="839788" y="807868"/>
            <a:ext cx="3640713" cy="4968164"/>
          </a:xfrm>
        </p:spPr>
        <p:txBody>
          <a:bodyPr anchor="t">
            <a:normAutofit/>
          </a:bodyPr>
          <a:lstStyle/>
          <a:p>
            <a:br>
              <a:rPr lang="en-US" b="1"/>
            </a:br>
            <a:br>
              <a:rPr lang="en-US" b="1"/>
            </a:br>
            <a:br>
              <a:rPr lang="en-US" b="1"/>
            </a:br>
            <a:br>
              <a:rPr lang="en-US" b="1"/>
            </a:br>
            <a:r>
              <a:rPr lang="en-US" b="1"/>
              <a:t>Conclusion and Future Work</a:t>
            </a:r>
          </a:p>
          <a:p>
            <a:pPr marL="285750" indent="-285750">
              <a:buFont typeface="Arial"/>
              <a:buChar char="•"/>
            </a:pPr>
            <a:endParaRPr lang="en-US"/>
          </a:p>
          <a:p>
            <a:endParaRPr lang="en-US"/>
          </a:p>
        </p:txBody>
      </p:sp>
      <p:sp>
        <p:nvSpPr>
          <p:cNvPr id="43" name="Content Placeholder 2">
            <a:extLst>
              <a:ext uri="{FF2B5EF4-FFF2-40B4-BE49-F238E27FC236}">
                <a16:creationId xmlns:a16="http://schemas.microsoft.com/office/drawing/2014/main" id="{5356473F-E012-87E5-8AB6-E87E43923E5F}"/>
              </a:ext>
            </a:extLst>
          </p:cNvPr>
          <p:cNvSpPr>
            <a:spLocks noGrp="1"/>
          </p:cNvSpPr>
          <p:nvPr>
            <p:ph idx="1"/>
          </p:nvPr>
        </p:nvSpPr>
        <p:spPr>
          <a:xfrm>
            <a:off x="5432898" y="807867"/>
            <a:ext cx="5922489" cy="5053183"/>
          </a:xfrm>
        </p:spPr>
        <p:txBody>
          <a:bodyPr vert="horz" lIns="91440" tIns="45720" rIns="91440" bIns="45720" rtlCol="0" anchor="t">
            <a:normAutofit/>
          </a:bodyPr>
          <a:lstStyle/>
          <a:p>
            <a:pPr marL="285750" indent="-285750">
              <a:lnSpc>
                <a:spcPct val="110000"/>
              </a:lnSpc>
              <a:spcBef>
                <a:spcPct val="0"/>
              </a:spcBef>
              <a:buFont typeface="Arial,Sans-Serif" panose="020B0604020202020204" pitchFamily="34" charset="0"/>
            </a:pPr>
            <a:r>
              <a:rPr lang="en-US" sz="2200" b="1"/>
              <a:t>Strengths of Deep Image Prior:</a:t>
            </a:r>
          </a:p>
          <a:p>
            <a:pPr marL="571500" lvl="2" indent="-342900">
              <a:lnSpc>
                <a:spcPct val="110000"/>
              </a:lnSpc>
              <a:spcBef>
                <a:spcPts val="0"/>
              </a:spcBef>
              <a:buFont typeface="Courier New" panose="020B0604020202020204" pitchFamily="34" charset="0"/>
              <a:buChar char="o"/>
            </a:pPr>
            <a:r>
              <a:rPr lang="en-US" sz="2000"/>
              <a:t>Effectiveness for single-image tasks</a:t>
            </a:r>
          </a:p>
          <a:p>
            <a:pPr marL="514350" lvl="2" indent="-285750">
              <a:lnSpc>
                <a:spcPct val="110000"/>
              </a:lnSpc>
              <a:spcBef>
                <a:spcPts val="0"/>
              </a:spcBef>
              <a:buFont typeface="Courier New" panose="020B0604020202020204" pitchFamily="34" charset="0"/>
              <a:buChar char="o"/>
            </a:pPr>
            <a:r>
              <a:rPr lang="en-US" sz="2000"/>
              <a:t>No need for external training data</a:t>
            </a:r>
          </a:p>
          <a:p>
            <a:pPr marL="0" lvl="1" indent="0">
              <a:lnSpc>
                <a:spcPct val="110000"/>
              </a:lnSpc>
              <a:spcBef>
                <a:spcPts val="0"/>
              </a:spcBef>
              <a:buNone/>
            </a:pPr>
            <a:endParaRPr lang="en-US" sz="2200"/>
          </a:p>
          <a:p>
            <a:pPr marL="285750" indent="-285750">
              <a:lnSpc>
                <a:spcPct val="110000"/>
              </a:lnSpc>
              <a:spcBef>
                <a:spcPct val="0"/>
              </a:spcBef>
              <a:buFont typeface="Arial,Sans-Serif" panose="020B0604020202020204" pitchFamily="34" charset="0"/>
            </a:pPr>
            <a:r>
              <a:rPr lang="en-US" sz="2200" b="1"/>
              <a:t>Limitations:</a:t>
            </a:r>
          </a:p>
          <a:p>
            <a:pPr marL="571500" lvl="2" indent="-342900">
              <a:lnSpc>
                <a:spcPct val="110000"/>
              </a:lnSpc>
              <a:spcBef>
                <a:spcPts val="0"/>
              </a:spcBef>
              <a:buFont typeface="Courier New" panose="020B0604020202020204" pitchFamily="34" charset="0"/>
              <a:buChar char="o"/>
            </a:pPr>
            <a:r>
              <a:rPr lang="en-US" sz="2000"/>
              <a:t>Computational intensity</a:t>
            </a:r>
          </a:p>
          <a:p>
            <a:pPr marL="571500" lvl="2" indent="-342900">
              <a:lnSpc>
                <a:spcPct val="110000"/>
              </a:lnSpc>
              <a:spcBef>
                <a:spcPts val="0"/>
              </a:spcBef>
              <a:buFont typeface="Courier New" panose="020B0604020202020204" pitchFamily="34" charset="0"/>
              <a:buChar char="o"/>
            </a:pPr>
            <a:r>
              <a:rPr lang="en-US" sz="2000"/>
              <a:t>Risk of overfitting</a:t>
            </a:r>
            <a:br>
              <a:rPr lang="en-US" sz="2000"/>
            </a:br>
            <a:endParaRPr lang="en-US" sz="2000"/>
          </a:p>
          <a:p>
            <a:pPr>
              <a:lnSpc>
                <a:spcPct val="110000"/>
              </a:lnSpc>
            </a:pPr>
            <a:r>
              <a:rPr lang="en-US" sz="2200" b="1"/>
              <a:t>Potential improvements:</a:t>
            </a:r>
          </a:p>
          <a:p>
            <a:pPr lvl="1">
              <a:lnSpc>
                <a:spcPct val="110000"/>
              </a:lnSpc>
              <a:buFont typeface="Courier New" panose="020B0604020202020204" pitchFamily="34" charset="0"/>
              <a:buChar char="o"/>
            </a:pPr>
            <a:r>
              <a:rPr lang="en-US" sz="2200"/>
              <a:t>Adaptive early stopping mechanisms</a:t>
            </a:r>
          </a:p>
          <a:p>
            <a:pPr lvl="1">
              <a:lnSpc>
                <a:spcPct val="110000"/>
              </a:lnSpc>
              <a:buFont typeface="Courier New" panose="020B0604020202020204" pitchFamily="34" charset="0"/>
              <a:buChar char="o"/>
            </a:pPr>
            <a:r>
              <a:rPr lang="en-US" sz="2200"/>
              <a:t>Exploring alternative architectures</a:t>
            </a:r>
          </a:p>
          <a:p>
            <a:pPr marL="285750" lvl="1" indent="-285750">
              <a:lnSpc>
                <a:spcPct val="110000"/>
              </a:lnSpc>
              <a:spcBef>
                <a:spcPts val="0"/>
              </a:spcBef>
              <a:buFont typeface="Courier New" panose="020B0604020202020204" pitchFamily="34" charset="0"/>
              <a:buChar char="o"/>
            </a:pPr>
            <a:endParaRPr lang="en-US" sz="2200"/>
          </a:p>
        </p:txBody>
      </p:sp>
      <p:sp>
        <p:nvSpPr>
          <p:cNvPr id="46" name="Date Placeholder 4">
            <a:extLst>
              <a:ext uri="{FF2B5EF4-FFF2-40B4-BE49-F238E27FC236}">
                <a16:creationId xmlns:a16="http://schemas.microsoft.com/office/drawing/2014/main" id="{2090FB24-AB15-D16B-02F5-08777FC54D0B}"/>
              </a:ext>
            </a:extLst>
          </p:cNvPr>
          <p:cNvSpPr>
            <a:spLocks noGrp="1"/>
          </p:cNvSpPr>
          <p:nvPr>
            <p:ph type="dt" sz="half" idx="10"/>
          </p:nvPr>
        </p:nvSpPr>
        <p:spPr>
          <a:xfrm>
            <a:off x="877824" y="6356350"/>
            <a:ext cx="2743200" cy="365125"/>
          </a:xfrm>
        </p:spPr>
        <p:txBody>
          <a:bodyPr/>
          <a:lstStyle/>
          <a:p>
            <a:pPr>
              <a:spcAft>
                <a:spcPts val="600"/>
              </a:spcAft>
            </a:pPr>
            <a:fld id="{598D7EE4-6834-4E1C-829B-B5506ACDBBD8}" type="datetime1">
              <a:rPr lang="en-US"/>
              <a:pPr>
                <a:spcAft>
                  <a:spcPts val="600"/>
                </a:spcAft>
              </a:pPr>
              <a:t>11/13/2024</a:t>
            </a:fld>
            <a:endParaRPr lang="en-US"/>
          </a:p>
        </p:txBody>
      </p:sp>
      <p:sp>
        <p:nvSpPr>
          <p:cNvPr id="47" name="Footer Placeholder 5">
            <a:extLst>
              <a:ext uri="{FF2B5EF4-FFF2-40B4-BE49-F238E27FC236}">
                <a16:creationId xmlns:a16="http://schemas.microsoft.com/office/drawing/2014/main" id="{2E25266C-3959-9C3A-902C-95DEEDCE2640}"/>
              </a:ext>
            </a:extLst>
          </p:cNvPr>
          <p:cNvSpPr>
            <a:spLocks noGrp="1"/>
          </p:cNvSpPr>
          <p:nvPr>
            <p:ph type="ftr" sz="quarter" idx="11"/>
          </p:nvPr>
        </p:nvSpPr>
        <p:spPr>
          <a:xfrm>
            <a:off x="7132320" y="6356350"/>
            <a:ext cx="4297680" cy="365125"/>
          </a:xfrm>
        </p:spPr>
        <p:txBody>
          <a:bodyPr/>
          <a:lstStyle/>
          <a:p>
            <a:pPr>
              <a:spcAft>
                <a:spcPts val="600"/>
              </a:spcAft>
            </a:pPr>
            <a:r>
              <a:rPr lang="en-US"/>
              <a:t>
              </a:t>
            </a:r>
          </a:p>
        </p:txBody>
      </p:sp>
      <p:sp>
        <p:nvSpPr>
          <p:cNvPr id="49" name="Slide Number Placeholder 6">
            <a:extLst>
              <a:ext uri="{FF2B5EF4-FFF2-40B4-BE49-F238E27FC236}">
                <a16:creationId xmlns:a16="http://schemas.microsoft.com/office/drawing/2014/main" id="{57E13AFF-F80A-4EB3-7DF6-7074CC33EFA9}"/>
              </a:ext>
            </a:extLst>
          </p:cNvPr>
          <p:cNvSpPr>
            <a:spLocks noGrp="1"/>
          </p:cNvSpPr>
          <p:nvPr>
            <p:ph type="sldNum" sz="quarter" idx="12"/>
          </p:nvPr>
        </p:nvSpPr>
        <p:spPr>
          <a:xfrm>
            <a:off x="11429999" y="6356350"/>
            <a:ext cx="521207" cy="365125"/>
          </a:xfrm>
        </p:spPr>
        <p:txBody>
          <a:bodyPr/>
          <a:lstStyle/>
          <a:p>
            <a:pPr>
              <a:spcAft>
                <a:spcPts val="600"/>
              </a:spcAft>
            </a:pPr>
            <a:fld id="{5E4DE196-8A13-4FF7-A07E-102851959EAB}" type="slidenum">
              <a:rPr lang="en-US" dirty="0"/>
              <a:pPr>
                <a:spcAft>
                  <a:spcPts val="600"/>
                </a:spcAft>
              </a:pPr>
              <a:t>17</a:t>
            </a:fld>
            <a:endParaRPr lang="en-US"/>
          </a:p>
        </p:txBody>
      </p:sp>
    </p:spTree>
    <p:extLst>
      <p:ext uri="{BB962C8B-B14F-4D97-AF65-F5344CB8AC3E}">
        <p14:creationId xmlns:p14="http://schemas.microsoft.com/office/powerpoint/2010/main" val="2988580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4080-4B92-F15F-A3E1-2845D762371B}"/>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 </a:t>
            </a:r>
          </a:p>
        </p:txBody>
      </p:sp>
      <p:sp>
        <p:nvSpPr>
          <p:cNvPr id="3" name="Content Placeholder 2">
            <a:extLst>
              <a:ext uri="{FF2B5EF4-FFF2-40B4-BE49-F238E27FC236}">
                <a16:creationId xmlns:a16="http://schemas.microsoft.com/office/drawing/2014/main" id="{457D1876-A721-D19C-B462-D0E765BA7FC3}"/>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Any questions ?</a:t>
            </a:r>
          </a:p>
        </p:txBody>
      </p:sp>
      <p:pic>
        <p:nvPicPr>
          <p:cNvPr id="208" name="Graphic 207" descr="Smiling Face with No Fill">
            <a:extLst>
              <a:ext uri="{FF2B5EF4-FFF2-40B4-BE49-F238E27FC236}">
                <a16:creationId xmlns:a16="http://schemas.microsoft.com/office/drawing/2014/main" id="{F9D83DBD-4272-637D-F595-A79A6772C3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spTree>
    <p:extLst>
      <p:ext uri="{BB962C8B-B14F-4D97-AF65-F5344CB8AC3E}">
        <p14:creationId xmlns:p14="http://schemas.microsoft.com/office/powerpoint/2010/main" val="25353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3A76-0E0B-82CC-1194-DF254E90A39C}"/>
              </a:ext>
            </a:extLst>
          </p:cNvPr>
          <p:cNvSpPr>
            <a:spLocks noGrp="1"/>
          </p:cNvSpPr>
          <p:nvPr>
            <p:ph type="title"/>
          </p:nvPr>
        </p:nvSpPr>
        <p:spPr>
          <a:xfrm>
            <a:off x="795867" y="280458"/>
            <a:ext cx="10557933" cy="1240897"/>
          </a:xfrm>
          <a:ln>
            <a:solidFill>
              <a:srgbClr val="4472C4"/>
            </a:solidFill>
          </a:ln>
        </p:spPr>
        <p:txBody>
          <a:bodyPr/>
          <a:lstStyle/>
          <a:p>
            <a:r>
              <a:rPr lang="en-US" dirty="0"/>
              <a:t>Problem Statement and Background</a:t>
            </a:r>
            <a:endParaRPr lang="en-US"/>
          </a:p>
          <a:p>
            <a:endParaRPr lang="en-US"/>
          </a:p>
        </p:txBody>
      </p:sp>
      <p:sp>
        <p:nvSpPr>
          <p:cNvPr id="3" name="Content Placeholder 2">
            <a:extLst>
              <a:ext uri="{FF2B5EF4-FFF2-40B4-BE49-F238E27FC236}">
                <a16:creationId xmlns:a16="http://schemas.microsoft.com/office/drawing/2014/main" id="{AA6117C0-CE6F-CCAC-C80E-C9DD9AE94231}"/>
              </a:ext>
            </a:extLst>
          </p:cNvPr>
          <p:cNvSpPr>
            <a:spLocks noGrp="1"/>
          </p:cNvSpPr>
          <p:nvPr>
            <p:ph idx="1"/>
          </p:nvPr>
        </p:nvSpPr>
        <p:spPr>
          <a:xfrm>
            <a:off x="763250" y="1507084"/>
            <a:ext cx="10590550" cy="4957190"/>
          </a:xfrm>
        </p:spPr>
        <p:txBody>
          <a:bodyPr vert="horz" lIns="91440" tIns="45720" rIns="91440" bIns="45720" rtlCol="0" anchor="t">
            <a:normAutofit lnSpcReduction="10000"/>
          </a:bodyPr>
          <a:lstStyle/>
          <a:p>
            <a:r>
              <a:rPr lang="en-US" sz="1400" b="1" dirty="0">
                <a:ea typeface="+mn-lt"/>
                <a:cs typeface="+mn-lt"/>
              </a:rPr>
              <a:t>Image Restoration Challenges  : </a:t>
            </a:r>
            <a:r>
              <a:rPr lang="en-US" sz="1400" dirty="0">
                <a:ea typeface="+mn-lt"/>
                <a:cs typeface="+mn-lt"/>
              </a:rPr>
              <a:t> </a:t>
            </a:r>
            <a:endParaRPr lang="en-US">
              <a:ea typeface="+mn-lt"/>
              <a:cs typeface="+mn-lt"/>
            </a:endParaRPr>
          </a:p>
          <a:p>
            <a:pPr marL="0" indent="0">
              <a:buNone/>
            </a:pPr>
            <a:r>
              <a:rPr lang="en-US" sz="1400" b="1" dirty="0">
                <a:ea typeface="+mn-lt"/>
                <a:cs typeface="+mn-lt"/>
              </a:rPr>
              <a:t>   </a:t>
            </a:r>
            <a:r>
              <a:rPr lang="en-US" sz="1400" b="1">
                <a:ea typeface="+mn-lt"/>
                <a:cs typeface="+mn-lt"/>
              </a:rPr>
              <a:t>Denoising</a:t>
            </a:r>
            <a:r>
              <a:rPr lang="en-US" sz="1400">
                <a:ea typeface="+mn-lt"/>
                <a:cs typeface="+mn-lt"/>
              </a:rPr>
              <a:t>: Remove unwanted noise (random variations, sensor noise) while preserving image details</a:t>
            </a:r>
            <a:endParaRPr lang="en-US">
              <a:ea typeface="+mn-lt"/>
              <a:cs typeface="+mn-lt"/>
            </a:endParaRPr>
          </a:p>
          <a:p>
            <a:pPr marL="0" indent="0">
              <a:buNone/>
            </a:pPr>
            <a:r>
              <a:rPr lang="en-US" sz="1400" b="1">
                <a:ea typeface="+mn-lt"/>
                <a:cs typeface="+mn-lt"/>
              </a:rPr>
              <a:t>   Inpainting</a:t>
            </a:r>
            <a:r>
              <a:rPr lang="en-US" sz="1400">
                <a:ea typeface="+mn-lt"/>
                <a:cs typeface="+mn-lt"/>
              </a:rPr>
              <a:t>: </a:t>
            </a:r>
            <a:endParaRPr lang="en-US"/>
          </a:p>
          <a:p>
            <a:pPr lvl="2">
              <a:buFont typeface="Courier New" panose="020B0604020202020204" pitchFamily="34" charset="0"/>
              <a:buChar char="o"/>
            </a:pPr>
            <a:r>
              <a:rPr lang="en-US" sz="1400">
                <a:ea typeface="+mn-lt"/>
                <a:cs typeface="+mn-lt"/>
              </a:rPr>
              <a:t>Text removal: Eliminate overlaid text</a:t>
            </a:r>
          </a:p>
          <a:p>
            <a:pPr lvl="2">
              <a:buFont typeface="Courier New" panose="020B0604020202020204" pitchFamily="34" charset="0"/>
              <a:buChar char="o"/>
            </a:pPr>
            <a:r>
              <a:rPr lang="en-US" sz="1400">
                <a:ea typeface="+mn-lt"/>
                <a:cs typeface="+mn-lt"/>
              </a:rPr>
              <a:t>Hole filling: Fill missing or damaged regions</a:t>
            </a:r>
          </a:p>
          <a:p>
            <a:pPr marL="0" indent="0">
              <a:buNone/>
            </a:pPr>
            <a:r>
              <a:rPr lang="en-US" sz="1400" b="1">
                <a:ea typeface="+mn-lt"/>
                <a:cs typeface="+mn-lt"/>
              </a:rPr>
              <a:t>   Large-Scale Reconstruction</a:t>
            </a:r>
            <a:r>
              <a:rPr lang="en-US" sz="1400">
                <a:ea typeface="+mn-lt"/>
                <a:cs typeface="+mn-lt"/>
              </a:rPr>
              <a:t>: </a:t>
            </a:r>
            <a:r>
              <a:rPr lang="en-US" sz="1400" dirty="0">
                <a:ea typeface="+mn-lt"/>
                <a:cs typeface="+mn-lt"/>
              </a:rPr>
              <a:t>Handle cases with significant image corruption like large missing regions or severe degradation</a:t>
            </a:r>
            <a:endParaRPr lang="en-US" sz="1400"/>
          </a:p>
          <a:p>
            <a:pPr marL="285750" indent="-285750"/>
            <a:r>
              <a:rPr lang="en-US" sz="1400" b="1" dirty="0">
                <a:ea typeface="+mn-lt"/>
                <a:cs typeface="+mn-lt"/>
              </a:rPr>
              <a:t>Restoring image using Traditional Approach:</a:t>
            </a:r>
            <a:endParaRPr lang="en-US" sz="1400" b="1"/>
          </a:p>
          <a:p>
            <a:pPr lvl="1">
              <a:buAutoNum type="romanLcPeriod"/>
            </a:pPr>
            <a:r>
              <a:rPr lang="en-US" sz="1300" b="1"/>
              <a:t>Prior in Image Restoration:</a:t>
            </a:r>
            <a:r>
              <a:rPr lang="en-US"/>
              <a:t> In image processing, priors encode our assumptions about what makes an image look "natural." When restoring degraded images (noisy, blurry, or incomplete), priors help:</a:t>
            </a:r>
            <a:endParaRPr lang="en-US" b="1"/>
          </a:p>
          <a:p>
            <a:pPr marL="800100" lvl="2" indent="-342900">
              <a:buFont typeface="Courier New" panose="020B0604020202020204" pitchFamily="34" charset="0"/>
              <a:buChar char="o"/>
            </a:pPr>
            <a:r>
              <a:rPr lang="en-US" sz="1400"/>
              <a:t>Distinguish between valid image content and noise/artifacts</a:t>
            </a:r>
            <a:endParaRPr lang="en-US" sz="1400">
              <a:solidFill>
                <a:srgbClr val="000000"/>
              </a:solidFill>
            </a:endParaRPr>
          </a:p>
          <a:p>
            <a:pPr marL="800100" lvl="2" indent="-342900">
              <a:buFont typeface="Courier New" panose="020B0604020202020204" pitchFamily="34" charset="0"/>
              <a:buChar char="o"/>
            </a:pPr>
            <a:r>
              <a:rPr lang="en-US" sz="1400"/>
              <a:t>Guide reconstruction when information is missing</a:t>
            </a:r>
            <a:endParaRPr lang="en-US" sz="1400">
              <a:solidFill>
                <a:srgbClr val="000000"/>
              </a:solidFill>
            </a:endParaRPr>
          </a:p>
          <a:p>
            <a:pPr marL="800100" lvl="2" indent="-342900">
              <a:buFont typeface="Courier New" panose="020B0604020202020204" pitchFamily="34" charset="0"/>
              <a:buChar char="o"/>
            </a:pPr>
            <a:r>
              <a:rPr lang="en-US" sz="1400"/>
              <a:t>Ensure the restored image looks realistic</a:t>
            </a:r>
          </a:p>
          <a:p>
            <a:pPr lvl="1">
              <a:buAutoNum type="romanLcPeriod"/>
            </a:pPr>
            <a:r>
              <a:rPr lang="en-US" sz="1300" b="1"/>
              <a:t>CNN</a:t>
            </a:r>
            <a:r>
              <a:rPr lang="en-US" sz="1300"/>
              <a:t> are trained on complex image priors from large datasets which provides them:</a:t>
            </a:r>
            <a:endParaRPr lang="en-US" sz="1300">
              <a:solidFill>
                <a:srgbClr val="000000"/>
              </a:solidFill>
            </a:endParaRPr>
          </a:p>
          <a:p>
            <a:pPr marL="914400" lvl="2" indent="-342900">
              <a:buFont typeface="Courier New" panose="020B0604020202020204" pitchFamily="34" charset="0"/>
              <a:buChar char="o"/>
            </a:pPr>
            <a:r>
              <a:rPr lang="en-US" sz="1400">
                <a:solidFill>
                  <a:srgbClr val="35403A"/>
                </a:solidFill>
              </a:rPr>
              <a:t>End to End learning where CNNs can learn to map corrupted images directly to clean images.</a:t>
            </a:r>
            <a:endParaRPr lang="en-US" sz="1400">
              <a:solidFill>
                <a:srgbClr val="000000"/>
              </a:solidFill>
            </a:endParaRPr>
          </a:p>
          <a:p>
            <a:pPr marL="914400" lvl="2" indent="-342900">
              <a:buFont typeface="Courier New" panose="020B0604020202020204" pitchFamily="34" charset="0"/>
              <a:buChar char="o"/>
            </a:pPr>
            <a:r>
              <a:rPr lang="en-US" sz="1400">
                <a:solidFill>
                  <a:srgbClr val="35403A"/>
                </a:solidFill>
              </a:rPr>
              <a:t>Hierarchical feature learning which allows Deep networks to capture both low-level and high-level image features.</a:t>
            </a:r>
            <a:endParaRPr lang="en-US" sz="1400"/>
          </a:p>
          <a:p>
            <a:pPr marL="228600" lvl="1" indent="0">
              <a:buNone/>
            </a:pPr>
            <a:endParaRPr lang="en-US">
              <a:solidFill>
                <a:srgbClr val="35403A"/>
              </a:solidFill>
            </a:endParaRPr>
          </a:p>
          <a:p>
            <a:pPr marL="228600" lvl="1" indent="0">
              <a:buNone/>
            </a:pPr>
            <a:endParaRPr lang="en-US" sz="1000"/>
          </a:p>
          <a:p>
            <a:pPr lvl="1">
              <a:buAutoNum type="romanLcPeriod"/>
            </a:pPr>
            <a:endParaRPr lang="en-US" sz="1100"/>
          </a:p>
          <a:p>
            <a:pPr lvl="2">
              <a:buFont typeface="Courier New" panose="020B0604020202020204" pitchFamily="34" charset="0"/>
              <a:buChar char="o"/>
            </a:pPr>
            <a:endParaRPr lang="en-US" sz="900"/>
          </a:p>
          <a:p>
            <a:pPr lvl="2" indent="0">
              <a:buNone/>
            </a:pPr>
            <a:endParaRPr lang="en-US" sz="1300">
              <a:solidFill>
                <a:srgbClr val="35403A"/>
              </a:solidFill>
            </a:endParaRPr>
          </a:p>
          <a:p>
            <a:pPr lvl="1" indent="0">
              <a:buNone/>
            </a:pPr>
            <a:endParaRPr lang="en-US" sz="1500"/>
          </a:p>
          <a:p>
            <a:pPr lvl="1" indent="0">
              <a:buNone/>
            </a:pPr>
            <a:endParaRPr lang="en-US"/>
          </a:p>
          <a:p>
            <a:endParaRPr lang="en-US" sz="2100"/>
          </a:p>
          <a:p>
            <a:endParaRPr lang="en-US" sz="2100"/>
          </a:p>
          <a:p>
            <a:endParaRPr lang="en-US" sz="2100"/>
          </a:p>
          <a:p>
            <a:endParaRPr lang="en-US"/>
          </a:p>
        </p:txBody>
      </p:sp>
    </p:spTree>
    <p:extLst>
      <p:ext uri="{BB962C8B-B14F-4D97-AF65-F5344CB8AC3E}">
        <p14:creationId xmlns:p14="http://schemas.microsoft.com/office/powerpoint/2010/main" val="1883180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3A76-0E0B-82CC-1194-DF254E90A39C}"/>
              </a:ext>
            </a:extLst>
          </p:cNvPr>
          <p:cNvSpPr>
            <a:spLocks noGrp="1"/>
          </p:cNvSpPr>
          <p:nvPr>
            <p:ph type="title"/>
          </p:nvPr>
        </p:nvSpPr>
        <p:spPr>
          <a:xfrm>
            <a:off x="795867" y="280458"/>
            <a:ext cx="10557933" cy="1240897"/>
          </a:xfrm>
          <a:ln>
            <a:solidFill>
              <a:srgbClr val="4472C4"/>
            </a:solidFill>
          </a:ln>
        </p:spPr>
        <p:txBody>
          <a:bodyPr/>
          <a:lstStyle/>
          <a:p>
            <a:r>
              <a:rPr lang="en-US"/>
              <a:t>Problem Statement and Background</a:t>
            </a:r>
          </a:p>
          <a:p>
            <a:endParaRPr lang="en-US"/>
          </a:p>
        </p:txBody>
      </p:sp>
      <p:sp>
        <p:nvSpPr>
          <p:cNvPr id="3" name="Content Placeholder 2">
            <a:extLst>
              <a:ext uri="{FF2B5EF4-FFF2-40B4-BE49-F238E27FC236}">
                <a16:creationId xmlns:a16="http://schemas.microsoft.com/office/drawing/2014/main" id="{AA6117C0-CE6F-CCAC-C80E-C9DD9AE94231}"/>
              </a:ext>
            </a:extLst>
          </p:cNvPr>
          <p:cNvSpPr>
            <a:spLocks noGrp="1"/>
          </p:cNvSpPr>
          <p:nvPr>
            <p:ph idx="1"/>
          </p:nvPr>
        </p:nvSpPr>
        <p:spPr>
          <a:xfrm>
            <a:off x="763250" y="1507084"/>
            <a:ext cx="10590550" cy="4957190"/>
          </a:xfrm>
        </p:spPr>
        <p:txBody>
          <a:bodyPr vert="horz" lIns="91440" tIns="45720" rIns="91440" bIns="45720" rtlCol="0" anchor="t">
            <a:normAutofit/>
          </a:bodyPr>
          <a:lstStyle/>
          <a:p>
            <a:endParaRPr lang="en-US" sz="1400"/>
          </a:p>
          <a:p>
            <a:pPr lvl="1" indent="0">
              <a:buNone/>
            </a:pPr>
            <a:endParaRPr lang="en-US" sz="1300"/>
          </a:p>
          <a:p>
            <a:pPr lvl="1" indent="0">
              <a:buNone/>
            </a:pPr>
            <a:r>
              <a:rPr lang="en-US" sz="1400" b="1"/>
              <a:t>Limitations of conventional approaches:</a:t>
            </a:r>
            <a:endParaRPr lang="en-US" sz="1400"/>
          </a:p>
          <a:p>
            <a:pPr marL="971550" lvl="1" indent="-285750">
              <a:buFont typeface="Arial"/>
              <a:buChar char="•"/>
            </a:pPr>
            <a:r>
              <a:rPr lang="en-US" sz="1400"/>
              <a:t>Reliance on large datasets</a:t>
            </a:r>
          </a:p>
          <a:p>
            <a:pPr marL="971550" lvl="1" indent="-285750">
              <a:buFont typeface="Arial"/>
              <a:buChar char="•"/>
            </a:pPr>
            <a:r>
              <a:rPr lang="en-US" sz="1400"/>
              <a:t>Poor generalization to unseen degradation types</a:t>
            </a:r>
          </a:p>
          <a:p>
            <a:pPr marL="685800" lvl="1" indent="0">
              <a:buNone/>
            </a:pPr>
            <a:endParaRPr lang="en-US"/>
          </a:p>
          <a:p>
            <a:pPr marL="0" indent="0">
              <a:buNone/>
            </a:pPr>
            <a:r>
              <a:rPr lang="en-US">
                <a:ea typeface="+mn-lt"/>
                <a:cs typeface="+mn-lt"/>
              </a:rPr>
              <a:t>   </a:t>
            </a:r>
            <a:r>
              <a:rPr lang="en-US" b="1">
                <a:ea typeface="+mn-lt"/>
                <a:cs typeface="+mn-lt"/>
              </a:rPr>
              <a:t>Deep Image Prior (DIP) as a novel solution: </a:t>
            </a:r>
            <a:endParaRPr lang="en-US" b="1"/>
          </a:p>
          <a:p>
            <a:pPr lvl="3"/>
            <a:r>
              <a:rPr lang="en-US" sz="1300">
                <a:ea typeface="+mn-lt"/>
                <a:cs typeface="+mn-lt"/>
              </a:rPr>
              <a:t>Uses CNN architecture as an implicit prior</a:t>
            </a:r>
          </a:p>
          <a:p>
            <a:pPr lvl="3"/>
            <a:r>
              <a:rPr lang="en-US" sz="1300">
                <a:ea typeface="+mn-lt"/>
                <a:cs typeface="+mn-lt"/>
              </a:rPr>
              <a:t>No need for external training data </a:t>
            </a:r>
            <a:endParaRPr lang="en-US" sz="1300"/>
          </a:p>
          <a:p>
            <a:pPr marL="971550" lvl="1" indent="-285750"/>
            <a:endParaRPr lang="en-US">
              <a:ea typeface="+mn-lt"/>
              <a:cs typeface="+mn-lt"/>
            </a:endParaRPr>
          </a:p>
          <a:p>
            <a:pPr marL="0" indent="0">
              <a:buNone/>
            </a:pPr>
            <a:r>
              <a:rPr lang="en-US" sz="1200">
                <a:ea typeface="+mn-lt"/>
                <a:cs typeface="+mn-lt"/>
              </a:rPr>
              <a:t>  </a:t>
            </a:r>
            <a:endParaRPr lang="en-US"/>
          </a:p>
          <a:p>
            <a:pPr lvl="1" indent="0">
              <a:buNone/>
            </a:pPr>
            <a:br>
              <a:rPr lang="en-US" sz="1200"/>
            </a:br>
            <a:endParaRPr lang="en-US" sz="1200">
              <a:solidFill>
                <a:srgbClr val="FF0000"/>
              </a:solidFill>
            </a:endParaRPr>
          </a:p>
          <a:p>
            <a:pPr lvl="1" indent="0">
              <a:buNone/>
            </a:pPr>
            <a:endParaRPr lang="en-US" sz="1400"/>
          </a:p>
          <a:p>
            <a:endParaRPr lang="en-US" sz="2100"/>
          </a:p>
          <a:p>
            <a:endParaRPr lang="en-US" sz="2100"/>
          </a:p>
          <a:p>
            <a:endParaRPr lang="en-US" sz="2100"/>
          </a:p>
          <a:p>
            <a:endParaRPr lang="en-US"/>
          </a:p>
        </p:txBody>
      </p:sp>
    </p:spTree>
    <p:extLst>
      <p:ext uri="{BB962C8B-B14F-4D97-AF65-F5344CB8AC3E}">
        <p14:creationId xmlns:p14="http://schemas.microsoft.com/office/powerpoint/2010/main" val="78971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749E9F0-B7AA-B79A-6AAC-85296920BBF8}"/>
              </a:ext>
            </a:extLst>
          </p:cNvPr>
          <p:cNvSpPr>
            <a:spLocks noGrp="1"/>
          </p:cNvSpPr>
          <p:nvPr>
            <p:ph type="title"/>
          </p:nvPr>
        </p:nvSpPr>
        <p:spPr>
          <a:xfrm>
            <a:off x="1137303" y="365125"/>
            <a:ext cx="10515600" cy="1325563"/>
          </a:xfrm>
        </p:spPr>
        <p:txBody>
          <a:bodyPr/>
          <a:lstStyle/>
          <a:p>
            <a:r>
              <a:rPr lang="en-US"/>
              <a:t>Proposed Solution - Deep Image Prior</a:t>
            </a:r>
          </a:p>
          <a:p>
            <a:endParaRPr lang="en-US"/>
          </a:p>
        </p:txBody>
      </p:sp>
      <p:sp>
        <p:nvSpPr>
          <p:cNvPr id="3" name="Content Placeholder 2">
            <a:extLst>
              <a:ext uri="{FF2B5EF4-FFF2-40B4-BE49-F238E27FC236}">
                <a16:creationId xmlns:a16="http://schemas.microsoft.com/office/drawing/2014/main" id="{D2B04701-BFF5-E8E5-D64B-BD0826B93863}"/>
              </a:ext>
            </a:extLst>
          </p:cNvPr>
          <p:cNvSpPr>
            <a:spLocks noGrp="1"/>
          </p:cNvSpPr>
          <p:nvPr>
            <p:ph idx="1"/>
          </p:nvPr>
        </p:nvSpPr>
        <p:spPr>
          <a:xfrm>
            <a:off x="353659" y="914836"/>
            <a:ext cx="10829560" cy="6175139"/>
          </a:xfrm>
        </p:spPr>
        <p:txBody>
          <a:bodyPr vert="horz" lIns="91440" tIns="45720" rIns="91440" bIns="45720" rtlCol="0" anchor="t">
            <a:normAutofit/>
          </a:bodyPr>
          <a:lstStyle/>
          <a:p>
            <a:pPr lvl="1" indent="0">
              <a:buNone/>
            </a:pPr>
            <a:endParaRPr lang="en-US" sz="1400">
              <a:ea typeface="+mn-lt"/>
              <a:cs typeface="+mn-lt"/>
            </a:endParaRPr>
          </a:p>
          <a:p>
            <a:pPr marL="0" indent="0">
              <a:buNone/>
            </a:pPr>
            <a:endParaRPr lang="en-US" sz="1400"/>
          </a:p>
          <a:p>
            <a:pPr marL="0" indent="0">
              <a:buNone/>
            </a:pPr>
            <a:r>
              <a:rPr lang="en-US" sz="1700" dirty="0">
                <a:ea typeface="+mn-lt"/>
                <a:cs typeface="+mn-lt"/>
              </a:rPr>
              <a:t>In traditional approach, When dealing with degraded images , we need two key components:</a:t>
            </a:r>
            <a:endParaRPr lang="en-US" sz="1700" dirty="0"/>
          </a:p>
          <a:p>
            <a:r>
              <a:rPr lang="en-US" sz="1700" b="1" dirty="0">
                <a:ea typeface="+mn-lt"/>
                <a:cs typeface="+mn-lt"/>
              </a:rPr>
              <a:t>Data Term</a:t>
            </a:r>
            <a:r>
              <a:rPr lang="en-US" sz="1700" dirty="0">
                <a:ea typeface="+mn-lt"/>
                <a:cs typeface="+mn-lt"/>
              </a:rPr>
              <a:t>: Measures how well our solution matches the degraded input</a:t>
            </a:r>
            <a:endParaRPr lang="en-US" sz="1700"/>
          </a:p>
          <a:p>
            <a:r>
              <a:rPr lang="en-US" sz="1700" b="1" dirty="0">
                <a:ea typeface="+mn-lt"/>
                <a:cs typeface="+mn-lt"/>
              </a:rPr>
              <a:t>Prior Term</a:t>
            </a:r>
            <a:r>
              <a:rPr lang="en-US" sz="1700" dirty="0">
                <a:ea typeface="+mn-lt"/>
                <a:cs typeface="+mn-lt"/>
              </a:rPr>
              <a:t>: Guides the reconstruction toward natural-looking images</a:t>
            </a:r>
            <a:endParaRPr lang="en-US" sz="1700" dirty="0"/>
          </a:p>
          <a:p>
            <a:pPr marL="0" indent="0">
              <a:buNone/>
            </a:pPr>
            <a:r>
              <a:rPr lang="en-US" sz="1700" dirty="0">
                <a:ea typeface="+mn-lt"/>
                <a:cs typeface="+mn-lt"/>
              </a:rPr>
              <a:t>Traditional reconstruction can be formulated as:</a:t>
            </a:r>
            <a:endParaRPr lang="en-US" sz="1700" dirty="0"/>
          </a:p>
          <a:p>
            <a:endParaRPr lang="en-US" sz="1700"/>
          </a:p>
          <a:p>
            <a:endParaRPr lang="en-US" sz="1700"/>
          </a:p>
        </p:txBody>
      </p:sp>
      <p:pic>
        <p:nvPicPr>
          <p:cNvPr id="2" name="Picture 1" descr="A black text on a white background&#10;&#10;Description automatically generated">
            <a:extLst>
              <a:ext uri="{FF2B5EF4-FFF2-40B4-BE49-F238E27FC236}">
                <a16:creationId xmlns:a16="http://schemas.microsoft.com/office/drawing/2014/main" id="{516DB8CD-343D-91BA-2A4A-983DB3681313}"/>
              </a:ext>
            </a:extLst>
          </p:cNvPr>
          <p:cNvPicPr>
            <a:picLocks noChangeAspect="1"/>
          </p:cNvPicPr>
          <p:nvPr/>
        </p:nvPicPr>
        <p:blipFill>
          <a:blip r:embed="rId2"/>
          <a:stretch>
            <a:fillRect/>
          </a:stretch>
        </p:blipFill>
        <p:spPr>
          <a:xfrm>
            <a:off x="6316887" y="3234222"/>
            <a:ext cx="4095750" cy="781050"/>
          </a:xfrm>
          <a:prstGeom prst="rect">
            <a:avLst/>
          </a:prstGeom>
        </p:spPr>
      </p:pic>
      <p:sp>
        <p:nvSpPr>
          <p:cNvPr id="5" name="TextBox 4">
            <a:extLst>
              <a:ext uri="{FF2B5EF4-FFF2-40B4-BE49-F238E27FC236}">
                <a16:creationId xmlns:a16="http://schemas.microsoft.com/office/drawing/2014/main" id="{1764FD2B-7618-9526-D2C7-282CC850471C}"/>
              </a:ext>
            </a:extLst>
          </p:cNvPr>
          <p:cNvSpPr txBox="1"/>
          <p:nvPr/>
        </p:nvSpPr>
        <p:spPr>
          <a:xfrm>
            <a:off x="6631249" y="4230279"/>
            <a:ext cx="3598888" cy="2801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000"/>
              </a:spcBef>
              <a:buFont typeface="Arial"/>
              <a:buChar char="•"/>
            </a:pPr>
            <a:r>
              <a:rPr lang="en-US" sz="1700" dirty="0">
                <a:solidFill>
                  <a:srgbClr val="35403A"/>
                </a:solidFill>
                <a:latin typeface="Arial"/>
                <a:cs typeface="Arial"/>
              </a:rPr>
              <a:t>where:</a:t>
            </a:r>
            <a:endParaRPr lang="en-US" sz="1700" dirty="0">
              <a:latin typeface="Arial"/>
              <a:cs typeface="Arial"/>
            </a:endParaRPr>
          </a:p>
          <a:p>
            <a:pPr marL="285750" indent="-285750">
              <a:lnSpc>
                <a:spcPct val="120000"/>
              </a:lnSpc>
              <a:spcBef>
                <a:spcPts val="1000"/>
              </a:spcBef>
              <a:buFont typeface="Arial"/>
              <a:buChar char="•"/>
            </a:pPr>
            <a:r>
              <a:rPr lang="en-US" sz="1700" dirty="0">
                <a:solidFill>
                  <a:srgbClr val="35403A"/>
                </a:solidFill>
                <a:latin typeface="Arial"/>
                <a:cs typeface="Arial"/>
              </a:rPr>
              <a:t>E(x; x0) is the data term</a:t>
            </a:r>
            <a:endParaRPr lang="en-US" sz="1700" dirty="0">
              <a:latin typeface="Arial"/>
              <a:cs typeface="Arial"/>
            </a:endParaRPr>
          </a:p>
          <a:p>
            <a:pPr marL="285750" indent="-285750">
              <a:lnSpc>
                <a:spcPct val="120000"/>
              </a:lnSpc>
              <a:spcBef>
                <a:spcPts val="1000"/>
              </a:spcBef>
              <a:buFont typeface="Arial"/>
              <a:buChar char="•"/>
            </a:pPr>
            <a:r>
              <a:rPr lang="en-US" sz="1700" dirty="0">
                <a:solidFill>
                  <a:srgbClr val="35403A"/>
                </a:solidFill>
                <a:latin typeface="Arial"/>
                <a:cs typeface="Arial"/>
              </a:rPr>
              <a:t>R(x) is the prior/</a:t>
            </a:r>
            <a:r>
              <a:rPr lang="en-US" sz="1700" dirty="0" err="1">
                <a:solidFill>
                  <a:srgbClr val="35403A"/>
                </a:solidFill>
                <a:latin typeface="Arial"/>
                <a:cs typeface="Arial"/>
              </a:rPr>
              <a:t>regularizer</a:t>
            </a:r>
            <a:endParaRPr lang="en-US" sz="1700" dirty="0" err="1">
              <a:latin typeface="Arial"/>
              <a:cs typeface="Arial"/>
            </a:endParaRPr>
          </a:p>
          <a:p>
            <a:pPr marL="285750" indent="-285750">
              <a:lnSpc>
                <a:spcPct val="120000"/>
              </a:lnSpc>
              <a:spcBef>
                <a:spcPts val="1000"/>
              </a:spcBef>
              <a:buFont typeface="Arial"/>
              <a:buChar char="•"/>
            </a:pPr>
            <a:r>
              <a:rPr lang="en-US" sz="1700" dirty="0">
                <a:solidFill>
                  <a:srgbClr val="35403A"/>
                </a:solidFill>
                <a:latin typeface="Arial"/>
                <a:cs typeface="Arial"/>
              </a:rPr>
              <a:t>x0 is the degraded image</a:t>
            </a:r>
            <a:endParaRPr lang="en-US" sz="1700" dirty="0">
              <a:latin typeface="Arial"/>
              <a:cs typeface="Arial"/>
            </a:endParaRPr>
          </a:p>
          <a:p>
            <a:pPr marL="285750" indent="-285750">
              <a:lnSpc>
                <a:spcPct val="120000"/>
              </a:lnSpc>
              <a:spcBef>
                <a:spcPts val="1000"/>
              </a:spcBef>
              <a:buFont typeface="Arial"/>
              <a:buChar char="•"/>
            </a:pPr>
            <a:r>
              <a:rPr lang="en-US" sz="1700" dirty="0">
                <a:solidFill>
                  <a:srgbClr val="35403A"/>
                </a:solidFill>
                <a:latin typeface="Arial"/>
                <a:cs typeface="Arial"/>
              </a:rPr>
              <a:t>x* is the restored image</a:t>
            </a:r>
            <a:endParaRPr lang="en-US" sz="1700" dirty="0">
              <a:latin typeface="Arial"/>
              <a:cs typeface="Arial"/>
            </a:endParaRPr>
          </a:p>
          <a:p>
            <a:pPr marL="285750" indent="-285750">
              <a:lnSpc>
                <a:spcPct val="120000"/>
              </a:lnSpc>
              <a:spcBef>
                <a:spcPts val="1000"/>
              </a:spcBef>
              <a:buFont typeface="Arial"/>
              <a:buChar char="•"/>
            </a:pPr>
            <a:endParaRPr lang="en-US" sz="1200" dirty="0">
              <a:latin typeface="Arial"/>
              <a:cs typeface="Arial"/>
            </a:endParaRPr>
          </a:p>
          <a:p>
            <a:pPr algn="l"/>
            <a:endParaRPr lang="en-US" dirty="0"/>
          </a:p>
        </p:txBody>
      </p:sp>
    </p:spTree>
    <p:extLst>
      <p:ext uri="{BB962C8B-B14F-4D97-AF65-F5344CB8AC3E}">
        <p14:creationId xmlns:p14="http://schemas.microsoft.com/office/powerpoint/2010/main" val="422200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841A-B7E7-646F-0E66-64F26749DBA5}"/>
              </a:ext>
            </a:extLst>
          </p:cNvPr>
          <p:cNvSpPr>
            <a:spLocks noGrp="1"/>
          </p:cNvSpPr>
          <p:nvPr>
            <p:ph type="title"/>
          </p:nvPr>
        </p:nvSpPr>
        <p:spPr>
          <a:xfrm>
            <a:off x="1137303" y="365125"/>
            <a:ext cx="10515600" cy="1325563"/>
          </a:xfrm>
        </p:spPr>
        <p:txBody>
          <a:bodyPr/>
          <a:lstStyle/>
          <a:p>
            <a:r>
              <a:rPr lang="en-US"/>
              <a:t>Proposed Solution - Deep Image Prior</a:t>
            </a:r>
          </a:p>
          <a:p>
            <a:endParaRPr lang="en-US"/>
          </a:p>
        </p:txBody>
      </p:sp>
      <p:sp>
        <p:nvSpPr>
          <p:cNvPr id="3" name="Content Placeholder 2">
            <a:extLst>
              <a:ext uri="{FF2B5EF4-FFF2-40B4-BE49-F238E27FC236}">
                <a16:creationId xmlns:a16="http://schemas.microsoft.com/office/drawing/2014/main" id="{37B5B5BE-F69B-D036-EDFD-2FBCF03F55B2}"/>
              </a:ext>
            </a:extLst>
          </p:cNvPr>
          <p:cNvSpPr>
            <a:spLocks noGrp="1"/>
          </p:cNvSpPr>
          <p:nvPr>
            <p:ph idx="1"/>
          </p:nvPr>
        </p:nvSpPr>
        <p:spPr>
          <a:xfrm>
            <a:off x="183023" y="1319999"/>
            <a:ext cx="11045913" cy="5362590"/>
          </a:xfrm>
        </p:spPr>
        <p:txBody>
          <a:bodyPr vert="horz" lIns="91440" tIns="45720" rIns="91440" bIns="45720" rtlCol="0" anchor="t">
            <a:normAutofit/>
          </a:bodyPr>
          <a:lstStyle/>
          <a:p>
            <a:pPr>
              <a:buNone/>
            </a:pPr>
            <a:endParaRPr lang="en-US" sz="1400">
              <a:solidFill>
                <a:srgbClr val="000000"/>
              </a:solidFill>
              <a:ea typeface="+mn-lt"/>
              <a:cs typeface="+mn-lt"/>
            </a:endParaRPr>
          </a:p>
          <a:p>
            <a:pPr>
              <a:buFont typeface="Arial"/>
              <a:buChar char="•"/>
            </a:pPr>
            <a:r>
              <a:rPr lang="en-US" sz="1600">
                <a:solidFill>
                  <a:srgbClr val="000000"/>
                </a:solidFill>
                <a:ea typeface="+mn-lt"/>
                <a:cs typeface="+mn-lt"/>
              </a:rPr>
              <a:t>Whereas in Deep Image Prior (DIP), as opposed to traditional image restoration tasks with explicit priors, the approach leverages the structure of a convolutional neural network itself as an implicit prior for natural images. Instead of using pre-trained networks or explicitly defined regularization terms, DIP employs an untrained CNN that maps fixed random noise to an output image. The network weights become the optimized parameters, effectively reparametrizing the image as </a:t>
            </a:r>
          </a:p>
          <a:p>
            <a:pPr marL="0" indent="0">
              <a:buNone/>
            </a:pPr>
            <a:r>
              <a:rPr lang="en-US" sz="1600">
                <a:solidFill>
                  <a:srgbClr val="000000"/>
                </a:solidFill>
                <a:ea typeface="+mn-lt"/>
                <a:cs typeface="+mn-lt"/>
              </a:rPr>
              <a:t>          x = </a:t>
            </a:r>
            <a:r>
              <a:rPr lang="en-US" sz="1600" err="1">
                <a:solidFill>
                  <a:srgbClr val="000000"/>
                </a:solidFill>
                <a:ea typeface="+mn-lt"/>
                <a:cs typeface="+mn-lt"/>
              </a:rPr>
              <a:t>fθ</a:t>
            </a:r>
            <a:r>
              <a:rPr lang="en-US" sz="1600">
                <a:solidFill>
                  <a:srgbClr val="000000"/>
                </a:solidFill>
                <a:ea typeface="+mn-lt"/>
                <a:cs typeface="+mn-lt"/>
              </a:rPr>
              <a:t>(z)     , where </a:t>
            </a:r>
            <a:r>
              <a:rPr lang="en-US" sz="1600" err="1">
                <a:solidFill>
                  <a:srgbClr val="000000"/>
                </a:solidFill>
                <a:ea typeface="+mn-lt"/>
                <a:cs typeface="+mn-lt"/>
              </a:rPr>
              <a:t>fθ</a:t>
            </a:r>
            <a:r>
              <a:rPr lang="en-US" sz="1600">
                <a:solidFill>
                  <a:srgbClr val="000000"/>
                </a:solidFill>
                <a:ea typeface="+mn-lt"/>
                <a:cs typeface="+mn-lt"/>
              </a:rPr>
              <a:t> is the untrained CNN, z is fixed random noise, and θ are the network parameters. </a:t>
            </a:r>
            <a:endParaRPr lang="en-US"/>
          </a:p>
          <a:p>
            <a:pPr marL="0" indent="0">
              <a:buNone/>
            </a:pPr>
            <a:endParaRPr lang="en-US" sz="1600">
              <a:solidFill>
                <a:srgbClr val="000000"/>
              </a:solidFill>
              <a:ea typeface="+mn-lt"/>
              <a:cs typeface="+mn-lt"/>
            </a:endParaRPr>
          </a:p>
          <a:p>
            <a:pPr>
              <a:buFont typeface="Arial"/>
              <a:buChar char="•"/>
            </a:pPr>
            <a:r>
              <a:rPr lang="en-US" sz="1600">
                <a:solidFill>
                  <a:srgbClr val="000000"/>
                </a:solidFill>
                <a:ea typeface="+mn-lt"/>
                <a:cs typeface="+mn-lt"/>
              </a:rPr>
              <a:t>The optimization objective is to find the optimal network parameters θ* that minimize the error between the network output and the corrupted image, without any explicit prior term. </a:t>
            </a:r>
          </a:p>
          <a:p>
            <a:pPr>
              <a:buNone/>
            </a:pPr>
            <a:endParaRPr lang="en-US" sz="1400">
              <a:solidFill>
                <a:srgbClr val="000000"/>
              </a:solidFill>
              <a:ea typeface="+mn-lt"/>
              <a:cs typeface="+mn-lt"/>
            </a:endParaRPr>
          </a:p>
          <a:p>
            <a:pPr>
              <a:buNone/>
            </a:pPr>
            <a:endParaRPr lang="en-US" sz="1400"/>
          </a:p>
          <a:p>
            <a:pPr>
              <a:buNone/>
            </a:pPr>
            <a:endParaRPr lang="en-US" sz="1400"/>
          </a:p>
          <a:p>
            <a:pPr>
              <a:buNone/>
            </a:pPr>
            <a:endParaRPr lang="en-US" sz="1400"/>
          </a:p>
          <a:p>
            <a:pPr>
              <a:buNone/>
            </a:pPr>
            <a:endParaRPr lang="en-US" sz="1400"/>
          </a:p>
        </p:txBody>
      </p:sp>
      <p:pic>
        <p:nvPicPr>
          <p:cNvPr id="4" name="Picture 3" descr="A black text on a white background&#10;&#10;Description automatically generated">
            <a:extLst>
              <a:ext uri="{FF2B5EF4-FFF2-40B4-BE49-F238E27FC236}">
                <a16:creationId xmlns:a16="http://schemas.microsoft.com/office/drawing/2014/main" id="{7790EA0E-48F7-89CA-A75C-63CD248F14F9}"/>
              </a:ext>
            </a:extLst>
          </p:cNvPr>
          <p:cNvPicPr>
            <a:picLocks noChangeAspect="1"/>
          </p:cNvPicPr>
          <p:nvPr/>
        </p:nvPicPr>
        <p:blipFill>
          <a:blip r:embed="rId2"/>
          <a:stretch>
            <a:fillRect/>
          </a:stretch>
        </p:blipFill>
        <p:spPr>
          <a:xfrm>
            <a:off x="645514" y="5132750"/>
            <a:ext cx="3495675" cy="800100"/>
          </a:xfrm>
          <a:prstGeom prst="rect">
            <a:avLst/>
          </a:prstGeom>
        </p:spPr>
      </p:pic>
      <p:sp>
        <p:nvSpPr>
          <p:cNvPr id="5" name="TextBox 4">
            <a:extLst>
              <a:ext uri="{FF2B5EF4-FFF2-40B4-BE49-F238E27FC236}">
                <a16:creationId xmlns:a16="http://schemas.microsoft.com/office/drawing/2014/main" id="{AFA0A7BE-46C2-1A5A-AB87-9791AE1F5513}"/>
              </a:ext>
            </a:extLst>
          </p:cNvPr>
          <p:cNvSpPr txBox="1"/>
          <p:nvPr/>
        </p:nvSpPr>
        <p:spPr>
          <a:xfrm>
            <a:off x="4532022" y="5007889"/>
            <a:ext cx="5777038" cy="18517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sz="1400">
                <a:latin typeface="Segoe UI"/>
                <a:cs typeface="Segoe UI"/>
              </a:rPr>
              <a:t>where:</a:t>
            </a:r>
          </a:p>
          <a:p>
            <a:pPr marL="228600" indent="-228600">
              <a:lnSpc>
                <a:spcPct val="90000"/>
              </a:lnSpc>
              <a:spcBef>
                <a:spcPts val="1000"/>
              </a:spcBef>
            </a:pPr>
            <a:r>
              <a:rPr lang="en-US" sz="1400">
                <a:latin typeface="Segoe UI"/>
                <a:cs typeface="Segoe UI"/>
              </a:rPr>
              <a:t> </a:t>
            </a:r>
            <a:r>
              <a:rPr lang="en-US" sz="1400" err="1">
                <a:latin typeface="Segoe UI"/>
                <a:cs typeface="Segoe UI"/>
              </a:rPr>
              <a:t>fθ</a:t>
            </a:r>
            <a:r>
              <a:rPr lang="en-US" sz="1400">
                <a:latin typeface="Segoe UI"/>
                <a:cs typeface="Segoe UI"/>
              </a:rPr>
              <a:t> is an untrained CNN z is fixed random noise </a:t>
            </a:r>
          </a:p>
          <a:p>
            <a:pPr marL="228600" indent="-228600">
              <a:lnSpc>
                <a:spcPct val="90000"/>
              </a:lnSpc>
              <a:spcBef>
                <a:spcPts val="1000"/>
              </a:spcBef>
            </a:pPr>
            <a:r>
              <a:rPr lang="en-US" sz="1400">
                <a:latin typeface="Segoe UI"/>
                <a:cs typeface="Segoe UI"/>
              </a:rPr>
              <a:t>θ are network parameters </a:t>
            </a:r>
          </a:p>
          <a:p>
            <a:pPr marL="228600" indent="-228600">
              <a:lnSpc>
                <a:spcPct val="90000"/>
              </a:lnSpc>
              <a:spcBef>
                <a:spcPts val="1000"/>
              </a:spcBef>
            </a:pPr>
            <a:r>
              <a:rPr lang="en-US" sz="1400">
                <a:latin typeface="Segoe UI"/>
                <a:cs typeface="Segoe UI"/>
              </a:rPr>
              <a:t> No explicit prior term R(x) Prior is implicit in CNN architecture</a:t>
            </a:r>
          </a:p>
          <a:p>
            <a:pPr marL="228600" indent="-228600">
              <a:lnSpc>
                <a:spcPct val="90000"/>
              </a:lnSpc>
              <a:spcBef>
                <a:spcPts val="1000"/>
              </a:spcBef>
            </a:pPr>
            <a:endParaRPr lang="en-US" sz="1400">
              <a:latin typeface="Segoe UI"/>
              <a:cs typeface="Segoe UI"/>
            </a:endParaRPr>
          </a:p>
          <a:p>
            <a:pPr algn="l"/>
            <a:endParaRPr lang="en-US"/>
          </a:p>
        </p:txBody>
      </p:sp>
    </p:spTree>
    <p:extLst>
      <p:ext uri="{BB962C8B-B14F-4D97-AF65-F5344CB8AC3E}">
        <p14:creationId xmlns:p14="http://schemas.microsoft.com/office/powerpoint/2010/main" val="174289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03AE-980A-08FC-FAA7-35D9C9C8F5F2}"/>
              </a:ext>
            </a:extLst>
          </p:cNvPr>
          <p:cNvSpPr>
            <a:spLocks noGrp="1"/>
          </p:cNvSpPr>
          <p:nvPr>
            <p:ph type="title"/>
          </p:nvPr>
        </p:nvSpPr>
        <p:spPr>
          <a:xfrm>
            <a:off x="406718" y="-455234"/>
            <a:ext cx="10515600" cy="1325563"/>
          </a:xfrm>
        </p:spPr>
        <p:txBody>
          <a:bodyPr/>
          <a:lstStyle/>
          <a:p>
            <a:r>
              <a:rPr lang="en-US"/>
              <a:t>Why it works?</a:t>
            </a:r>
          </a:p>
        </p:txBody>
      </p:sp>
      <p:pic>
        <p:nvPicPr>
          <p:cNvPr id="5" name="Content Placeholder 4" descr="A person pointing at his image&#10;&#10;Description automatically generated">
            <a:extLst>
              <a:ext uri="{FF2B5EF4-FFF2-40B4-BE49-F238E27FC236}">
                <a16:creationId xmlns:a16="http://schemas.microsoft.com/office/drawing/2014/main" id="{D74BC7D5-6B6E-94A2-E3FF-2F2A38AA4311}"/>
              </a:ext>
            </a:extLst>
          </p:cNvPr>
          <p:cNvPicPr>
            <a:picLocks noGrp="1" noChangeAspect="1"/>
          </p:cNvPicPr>
          <p:nvPr>
            <p:ph idx="1"/>
          </p:nvPr>
        </p:nvPicPr>
        <p:blipFill>
          <a:blip r:embed="rId3"/>
          <a:stretch>
            <a:fillRect/>
          </a:stretch>
        </p:blipFill>
        <p:spPr>
          <a:xfrm>
            <a:off x="6209988" y="1717168"/>
            <a:ext cx="5143500" cy="4343400"/>
          </a:xfrm>
        </p:spPr>
      </p:pic>
      <p:sp>
        <p:nvSpPr>
          <p:cNvPr id="7" name="Content Placeholder 2">
            <a:extLst>
              <a:ext uri="{FF2B5EF4-FFF2-40B4-BE49-F238E27FC236}">
                <a16:creationId xmlns:a16="http://schemas.microsoft.com/office/drawing/2014/main" id="{01382A8A-3E21-4277-62E5-0900F6FDDA94}"/>
              </a:ext>
            </a:extLst>
          </p:cNvPr>
          <p:cNvSpPr txBox="1">
            <a:spLocks/>
          </p:cNvSpPr>
          <p:nvPr/>
        </p:nvSpPr>
        <p:spPr>
          <a:xfrm>
            <a:off x="167783" y="1072772"/>
            <a:ext cx="5930353" cy="5636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300" b="1" dirty="0">
                <a:ea typeface="+mn-lt"/>
                <a:cs typeface="+mn-lt"/>
              </a:rPr>
              <a:t>Key Insight from CNN Behavior:</a:t>
            </a:r>
            <a:endParaRPr lang="en-US" sz="1300" b="1" dirty="0"/>
          </a:p>
          <a:p>
            <a:r>
              <a:rPr lang="en-US" sz="1300" dirty="0">
                <a:ea typeface="+mn-lt"/>
                <a:cs typeface="+mn-lt"/>
              </a:rPr>
              <a:t>Critical Observation: CNNs can fit random labels in classification </a:t>
            </a:r>
            <a:endParaRPr lang="en-US" sz="1300" dirty="0"/>
          </a:p>
          <a:p>
            <a:pPr lvl="1"/>
            <a:r>
              <a:rPr lang="en-US" sz="1300" dirty="0">
                <a:ea typeface="+mn-lt"/>
                <a:cs typeface="+mn-lt"/>
              </a:rPr>
              <a:t>Shows networks have massive capacity to overfit</a:t>
            </a:r>
            <a:endParaRPr lang="en-US" sz="1300" dirty="0"/>
          </a:p>
          <a:p>
            <a:pPr lvl="1"/>
            <a:r>
              <a:rPr lang="en-US" sz="1300" dirty="0">
                <a:ea typeface="+mn-lt"/>
                <a:cs typeface="+mn-lt"/>
              </a:rPr>
              <a:t>Yet they still exhibit strong inductive bias towards structured data</a:t>
            </a:r>
            <a:endParaRPr lang="en-US" sz="1300" dirty="0"/>
          </a:p>
          <a:p>
            <a:r>
              <a:rPr lang="en-US" sz="1300" dirty="0"/>
              <a:t>Important implication: Architecture itself imposes meaningful structure</a:t>
            </a:r>
          </a:p>
          <a:p>
            <a:pPr>
              <a:buFont typeface="Arial" panose="020B0604020202020204" pitchFamily="34" charset="0"/>
              <a:buNone/>
            </a:pPr>
            <a:r>
              <a:rPr lang="en-US" sz="1300" b="1" dirty="0">
                <a:ea typeface="+mn-lt"/>
                <a:cs typeface="+mn-lt"/>
              </a:rPr>
              <a:t>Network's "Natural Impedance":</a:t>
            </a:r>
            <a:endParaRPr lang="en-US" sz="1300" b="1" dirty="0"/>
          </a:p>
          <a:p>
            <a:pPr>
              <a:buFont typeface="Arial"/>
              <a:buChar char="•"/>
            </a:pPr>
            <a:r>
              <a:rPr lang="en-US" sz="1300" dirty="0">
                <a:ea typeface="+mn-lt"/>
                <a:cs typeface="+mn-lt"/>
              </a:rPr>
              <a:t>Fast convergence for natural image structures</a:t>
            </a:r>
            <a:endParaRPr lang="en-US" sz="1300" dirty="0"/>
          </a:p>
          <a:p>
            <a:pPr>
              <a:buFont typeface="Arial"/>
              <a:buChar char="•"/>
            </a:pPr>
            <a:r>
              <a:rPr lang="en-US" sz="1300" dirty="0">
                <a:ea typeface="+mn-lt"/>
                <a:cs typeface="+mn-lt"/>
              </a:rPr>
              <a:t>Slow convergence for noise/artifacts</a:t>
            </a:r>
            <a:endParaRPr lang="en-US" sz="1300" dirty="0"/>
          </a:p>
          <a:p>
            <a:pPr>
              <a:buFont typeface="Arial"/>
              <a:buChar char="•"/>
            </a:pPr>
            <a:r>
              <a:rPr lang="en-US" sz="1300" dirty="0">
                <a:ea typeface="+mn-lt"/>
                <a:cs typeface="+mn-lt"/>
              </a:rPr>
              <a:t>Network architecture naturally resists noise while preserving image content</a:t>
            </a:r>
            <a:endParaRPr lang="en-US" sz="1300" dirty="0"/>
          </a:p>
          <a:p>
            <a:pPr>
              <a:buFont typeface="Arial"/>
              <a:buChar char="•"/>
            </a:pPr>
            <a:r>
              <a:rPr lang="en-US" sz="1300" dirty="0">
                <a:ea typeface="+mn-lt"/>
                <a:cs typeface="+mn-lt"/>
              </a:rPr>
              <a:t>Early stopping exploits difference in fitting speeds </a:t>
            </a:r>
          </a:p>
          <a:p>
            <a:pPr marL="0" indent="0">
              <a:buNone/>
            </a:pPr>
            <a:r>
              <a:rPr lang="en-US" sz="1300" b="1" dirty="0">
                <a:ea typeface="+mn-lt"/>
                <a:cs typeface="+mn-lt"/>
              </a:rPr>
              <a:t>Multi-scale Structure Properties:</a:t>
            </a:r>
            <a:endParaRPr lang="en-US" sz="1300" dirty="0">
              <a:ea typeface="+mn-lt"/>
              <a:cs typeface="+mn-lt"/>
            </a:endParaRPr>
          </a:p>
          <a:p>
            <a:pPr>
              <a:buFont typeface="Arial"/>
              <a:buChar char="•"/>
            </a:pPr>
            <a:r>
              <a:rPr lang="en-US" sz="1300" dirty="0">
                <a:ea typeface="+mn-lt"/>
                <a:cs typeface="+mn-lt"/>
              </a:rPr>
              <a:t>Generates and organizes features hierarchically from random noise</a:t>
            </a:r>
          </a:p>
          <a:p>
            <a:pPr>
              <a:buFont typeface="Arial"/>
              <a:buChar char="•"/>
            </a:pPr>
            <a:r>
              <a:rPr lang="en-US" sz="1300" dirty="0">
                <a:ea typeface="+mn-lt"/>
                <a:cs typeface="+mn-lt"/>
              </a:rPr>
              <a:t>Gradually transforms noise into meaningful image content</a:t>
            </a:r>
          </a:p>
          <a:p>
            <a:pPr>
              <a:buFont typeface="Arial"/>
              <a:buChar char="•"/>
            </a:pPr>
            <a:r>
              <a:rPr lang="en-US" sz="1300" dirty="0">
                <a:ea typeface="+mn-lt"/>
                <a:cs typeface="+mn-lt"/>
              </a:rPr>
              <a:t>Skip connections preserve and refine details across scales</a:t>
            </a:r>
          </a:p>
          <a:p>
            <a:pPr>
              <a:buFont typeface="Arial"/>
              <a:buChar char="•"/>
            </a:pPr>
            <a:r>
              <a:rPr lang="en-US" sz="1300" dirty="0">
                <a:ea typeface="+mn-lt"/>
                <a:cs typeface="+mn-lt"/>
              </a:rPr>
              <a:t>Network structure develops and exploits self-similarities during optimization</a:t>
            </a:r>
          </a:p>
          <a:p>
            <a:pPr>
              <a:buNone/>
            </a:pPr>
            <a:r>
              <a:rPr lang="en-US" sz="1300" b="1" dirty="0"/>
              <a:t>Implicit Regularization:</a:t>
            </a:r>
            <a:endParaRPr lang="en-US" sz="1300" dirty="0"/>
          </a:p>
          <a:p>
            <a:pPr>
              <a:buFont typeface="Arial"/>
              <a:buChar char="•"/>
            </a:pPr>
            <a:r>
              <a:rPr lang="en-US" sz="1300" dirty="0">
                <a:ea typeface="+mn-lt"/>
                <a:cs typeface="+mn-lt"/>
              </a:rPr>
              <a:t>Network structure biases towards smooth, structured solutions</a:t>
            </a:r>
          </a:p>
          <a:p>
            <a:pPr>
              <a:buFont typeface="Arial,Sans-Serif"/>
              <a:buChar char="•"/>
            </a:pPr>
            <a:r>
              <a:rPr lang="en-US" sz="1300" dirty="0">
                <a:ea typeface="+mn-lt"/>
                <a:cs typeface="+mn-lt"/>
              </a:rPr>
              <a:t>Convolutional layers promote natural image statistics</a:t>
            </a:r>
          </a:p>
        </p:txBody>
      </p:sp>
    </p:spTree>
    <p:extLst>
      <p:ext uri="{BB962C8B-B14F-4D97-AF65-F5344CB8AC3E}">
        <p14:creationId xmlns:p14="http://schemas.microsoft.com/office/powerpoint/2010/main" val="367328511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28BA-A04F-2456-96EF-D7F00AB8F6BC}"/>
              </a:ext>
            </a:extLst>
          </p:cNvPr>
          <p:cNvSpPr>
            <a:spLocks noGrp="1"/>
          </p:cNvSpPr>
          <p:nvPr>
            <p:ph type="title"/>
          </p:nvPr>
        </p:nvSpPr>
        <p:spPr/>
        <p:txBody>
          <a:bodyPr/>
          <a:lstStyle/>
          <a:p>
            <a:r>
              <a:rPr lang="en-US"/>
              <a:t> Deep Image Prior Architecture</a:t>
            </a:r>
          </a:p>
          <a:p>
            <a:endParaRPr lang="en-US"/>
          </a:p>
        </p:txBody>
      </p:sp>
      <p:sp>
        <p:nvSpPr>
          <p:cNvPr id="3" name="Content Placeholder 2">
            <a:extLst>
              <a:ext uri="{FF2B5EF4-FFF2-40B4-BE49-F238E27FC236}">
                <a16:creationId xmlns:a16="http://schemas.microsoft.com/office/drawing/2014/main" id="{10986620-1D7F-B8AD-2BBD-97F72E54392F}"/>
              </a:ext>
            </a:extLst>
          </p:cNvPr>
          <p:cNvSpPr>
            <a:spLocks noGrp="1"/>
          </p:cNvSpPr>
          <p:nvPr>
            <p:ph idx="1"/>
          </p:nvPr>
        </p:nvSpPr>
        <p:spPr>
          <a:xfrm>
            <a:off x="168779" y="1875475"/>
            <a:ext cx="6228460" cy="4351338"/>
          </a:xfrm>
        </p:spPr>
        <p:txBody>
          <a:bodyPr vert="horz" lIns="91440" tIns="45720" rIns="91440" bIns="45720" rtlCol="0" anchor="t">
            <a:noAutofit/>
          </a:bodyPr>
          <a:lstStyle/>
          <a:p>
            <a:pPr>
              <a:buFont typeface="Arial"/>
              <a:buChar char="•"/>
            </a:pPr>
            <a:r>
              <a:rPr lang="en-US" dirty="0"/>
              <a:t>DIP is </a:t>
            </a:r>
            <a:r>
              <a:rPr lang="en-US" b="1" dirty="0"/>
              <a:t>U-Net-Inspired </a:t>
            </a:r>
            <a:r>
              <a:rPr lang="en-US" dirty="0"/>
              <a:t>Encoder-Decoder Structure</a:t>
            </a:r>
          </a:p>
          <a:p>
            <a:pPr>
              <a:buFont typeface="Arial"/>
              <a:buChar char="•"/>
            </a:pPr>
            <a:r>
              <a:rPr lang="en-US" b="1" dirty="0"/>
              <a:t>Encoder:</a:t>
            </a:r>
            <a:endParaRPr lang="en-US" dirty="0"/>
          </a:p>
          <a:p>
            <a:pPr marL="971550" lvl="1" indent="-285750">
              <a:buFont typeface="Arial"/>
              <a:buChar char="•"/>
            </a:pPr>
            <a:r>
              <a:rPr lang="en-US" dirty="0"/>
              <a:t>Processes and gradually transforms random noise into structured representations</a:t>
            </a:r>
          </a:p>
          <a:p>
            <a:pPr marL="971550" lvl="1" indent="-285750">
              <a:buFont typeface="Arial"/>
              <a:buChar char="•"/>
            </a:pPr>
            <a:r>
              <a:rPr lang="en-US" dirty="0"/>
              <a:t>Depth affects the complexity of patterns that can emerge</a:t>
            </a:r>
          </a:p>
          <a:p>
            <a:pPr>
              <a:buFont typeface="Arial"/>
              <a:buChar char="•"/>
            </a:pPr>
            <a:r>
              <a:rPr lang="en-US" b="1" dirty="0"/>
              <a:t>Decoder:</a:t>
            </a:r>
            <a:endParaRPr lang="en-US" dirty="0"/>
          </a:p>
          <a:p>
            <a:pPr marL="971550" lvl="1" indent="-285750">
              <a:buFont typeface="Arial"/>
              <a:buChar char="•"/>
            </a:pPr>
            <a:r>
              <a:rPr lang="en-US" dirty="0"/>
              <a:t>Transforms encoded representations into image-like output</a:t>
            </a:r>
          </a:p>
          <a:p>
            <a:pPr marL="971550" lvl="1" indent="-285750">
              <a:buFont typeface="Arial"/>
              <a:buChar char="•"/>
            </a:pPr>
            <a:r>
              <a:rPr lang="en-US" dirty="0"/>
              <a:t>Combines high-level features with spatial information from the encoder.</a:t>
            </a:r>
          </a:p>
          <a:p>
            <a:pPr marL="0" indent="0">
              <a:buNone/>
            </a:pPr>
            <a:endParaRPr lang="en-US" sz="2100"/>
          </a:p>
          <a:p>
            <a:pPr marL="0" indent="0">
              <a:buNone/>
            </a:pPr>
            <a:endParaRPr lang="en-US"/>
          </a:p>
        </p:txBody>
      </p:sp>
      <p:pic>
        <p:nvPicPr>
          <p:cNvPr id="4" name="Picture 3" descr="A diagram of a flowchart&#10;&#10;Description automatically generated">
            <a:extLst>
              <a:ext uri="{FF2B5EF4-FFF2-40B4-BE49-F238E27FC236}">
                <a16:creationId xmlns:a16="http://schemas.microsoft.com/office/drawing/2014/main" id="{0EA30EBE-1269-59C7-EA81-7DCBB9E97CD9}"/>
              </a:ext>
            </a:extLst>
          </p:cNvPr>
          <p:cNvPicPr>
            <a:picLocks noChangeAspect="1"/>
          </p:cNvPicPr>
          <p:nvPr/>
        </p:nvPicPr>
        <p:blipFill>
          <a:blip r:embed="rId2"/>
          <a:stretch>
            <a:fillRect/>
          </a:stretch>
        </p:blipFill>
        <p:spPr>
          <a:xfrm>
            <a:off x="6489251" y="2073922"/>
            <a:ext cx="5167624" cy="3298864"/>
          </a:xfrm>
          <a:prstGeom prst="rect">
            <a:avLst/>
          </a:prstGeom>
        </p:spPr>
      </p:pic>
    </p:spTree>
    <p:extLst>
      <p:ext uri="{BB962C8B-B14F-4D97-AF65-F5344CB8AC3E}">
        <p14:creationId xmlns:p14="http://schemas.microsoft.com/office/powerpoint/2010/main" val="414006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909D6-1A82-4DE3-B406-F9995617F9EF}"/>
              </a:ext>
            </a:extLst>
          </p:cNvPr>
          <p:cNvSpPr>
            <a:spLocks noGrp="1"/>
          </p:cNvSpPr>
          <p:nvPr>
            <p:ph type="title"/>
          </p:nvPr>
        </p:nvSpPr>
        <p:spPr/>
        <p:txBody>
          <a:bodyPr/>
          <a:lstStyle/>
          <a:p>
            <a:r>
              <a:rPr lang="en-US"/>
              <a:t> Deep Image Prior Architecture</a:t>
            </a:r>
          </a:p>
          <a:p>
            <a:endParaRPr lang="en-US"/>
          </a:p>
        </p:txBody>
      </p:sp>
      <p:sp>
        <p:nvSpPr>
          <p:cNvPr id="3" name="Content Placeholder 2">
            <a:extLst>
              <a:ext uri="{FF2B5EF4-FFF2-40B4-BE49-F238E27FC236}">
                <a16:creationId xmlns:a16="http://schemas.microsoft.com/office/drawing/2014/main" id="{21889B3E-0B81-AD6D-B85A-EDCA0ABDB3CA}"/>
              </a:ext>
            </a:extLst>
          </p:cNvPr>
          <p:cNvSpPr>
            <a:spLocks noGrp="1"/>
          </p:cNvSpPr>
          <p:nvPr>
            <p:ph idx="1"/>
          </p:nvPr>
        </p:nvSpPr>
        <p:spPr>
          <a:xfrm>
            <a:off x="302804" y="1973425"/>
            <a:ext cx="6234242" cy="6287567"/>
          </a:xfrm>
        </p:spPr>
        <p:txBody>
          <a:bodyPr vert="horz" lIns="91440" tIns="45720" rIns="91440" bIns="45720" rtlCol="0" anchor="t">
            <a:normAutofit/>
          </a:bodyPr>
          <a:lstStyle/>
          <a:p>
            <a:r>
              <a:rPr lang="en-US" b="1" dirty="0">
                <a:ea typeface="+mn-lt"/>
                <a:cs typeface="+mn-lt"/>
              </a:rPr>
              <a:t>Skip Connections:</a:t>
            </a:r>
            <a:endParaRPr lang="en-US" dirty="0"/>
          </a:p>
          <a:p>
            <a:pPr lvl="1"/>
            <a:r>
              <a:rPr lang="en-US">
                <a:ea typeface="+mn-lt"/>
                <a:cs typeface="+mn-lt"/>
              </a:rPr>
              <a:t>Links corresponding layers in the encoder and decoder.</a:t>
            </a:r>
            <a:endParaRPr lang="en-US"/>
          </a:p>
          <a:p>
            <a:pPr lvl="1"/>
            <a:r>
              <a:rPr lang="en-US">
                <a:ea typeface="+mn-lt"/>
                <a:cs typeface="+mn-lt"/>
              </a:rPr>
              <a:t>Helps retain important details that might be lost during encoding.</a:t>
            </a:r>
            <a:endParaRPr lang="en-US"/>
          </a:p>
          <a:p>
            <a:r>
              <a:rPr lang="en-US" b="1">
                <a:ea typeface="+mn-lt"/>
                <a:cs typeface="+mn-lt"/>
              </a:rPr>
              <a:t>Reflection Padding:</a:t>
            </a:r>
            <a:endParaRPr lang="en-US"/>
          </a:p>
          <a:p>
            <a:pPr lvl="1"/>
            <a:r>
              <a:rPr lang="en-US">
                <a:ea typeface="+mn-lt"/>
                <a:cs typeface="+mn-lt"/>
              </a:rPr>
              <a:t>Pads the image by reflecting its borders.</a:t>
            </a:r>
            <a:endParaRPr lang="en-US"/>
          </a:p>
          <a:p>
            <a:pPr lvl="1"/>
            <a:r>
              <a:rPr lang="en-US">
                <a:ea typeface="+mn-lt"/>
                <a:cs typeface="+mn-lt"/>
              </a:rPr>
              <a:t>Minimizes edge artifacts and ensures smoother image edges.</a:t>
            </a:r>
            <a:endParaRPr lang="en-US"/>
          </a:p>
          <a:p>
            <a:endParaRPr lang="en-US"/>
          </a:p>
        </p:txBody>
      </p:sp>
      <p:pic>
        <p:nvPicPr>
          <p:cNvPr id="2" name="Picture 1">
            <a:extLst>
              <a:ext uri="{FF2B5EF4-FFF2-40B4-BE49-F238E27FC236}">
                <a16:creationId xmlns:a16="http://schemas.microsoft.com/office/drawing/2014/main" id="{5C4C9641-223B-7337-E73D-9669B38CB975}"/>
              </a:ext>
            </a:extLst>
          </p:cNvPr>
          <p:cNvPicPr>
            <a:picLocks noChangeAspect="1"/>
          </p:cNvPicPr>
          <p:nvPr/>
        </p:nvPicPr>
        <p:blipFill>
          <a:blip r:embed="rId2"/>
          <a:stretch>
            <a:fillRect/>
          </a:stretch>
        </p:blipFill>
        <p:spPr>
          <a:xfrm>
            <a:off x="6755317" y="1840328"/>
            <a:ext cx="4962525" cy="3419475"/>
          </a:xfrm>
          <a:prstGeom prst="rect">
            <a:avLst/>
          </a:prstGeom>
        </p:spPr>
      </p:pic>
    </p:spTree>
    <p:extLst>
      <p:ext uri="{BB962C8B-B14F-4D97-AF65-F5344CB8AC3E}">
        <p14:creationId xmlns:p14="http://schemas.microsoft.com/office/powerpoint/2010/main" val="249520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F504-22E8-CA47-5233-6FB71AB1BD55}"/>
              </a:ext>
            </a:extLst>
          </p:cNvPr>
          <p:cNvSpPr>
            <a:spLocks noGrp="1"/>
          </p:cNvSpPr>
          <p:nvPr>
            <p:ph type="title"/>
          </p:nvPr>
        </p:nvSpPr>
        <p:spPr>
          <a:xfrm>
            <a:off x="769620" y="-107315"/>
            <a:ext cx="10515600" cy="1325563"/>
          </a:xfrm>
        </p:spPr>
        <p:txBody>
          <a:bodyPr/>
          <a:lstStyle/>
          <a:p>
            <a:r>
              <a:rPr lang="en-US"/>
              <a:t>Implementation Details</a:t>
            </a:r>
          </a:p>
          <a:p>
            <a:endParaRPr lang="en-US"/>
          </a:p>
        </p:txBody>
      </p:sp>
      <p:sp>
        <p:nvSpPr>
          <p:cNvPr id="3" name="Content Placeholder 2">
            <a:extLst>
              <a:ext uri="{FF2B5EF4-FFF2-40B4-BE49-F238E27FC236}">
                <a16:creationId xmlns:a16="http://schemas.microsoft.com/office/drawing/2014/main" id="{B44C15E2-773B-97E6-B2B4-C9C5BA8B0EA1}"/>
              </a:ext>
            </a:extLst>
          </p:cNvPr>
          <p:cNvSpPr>
            <a:spLocks noGrp="1"/>
          </p:cNvSpPr>
          <p:nvPr>
            <p:ph idx="1"/>
          </p:nvPr>
        </p:nvSpPr>
        <p:spPr>
          <a:xfrm>
            <a:off x="5338" y="989668"/>
            <a:ext cx="12193468" cy="5866229"/>
          </a:xfrm>
        </p:spPr>
        <p:txBody>
          <a:bodyPr vert="horz" lIns="91440" tIns="45720" rIns="91440" bIns="45720" rtlCol="0" anchor="t">
            <a:normAutofit fontScale="85000" lnSpcReduction="10000"/>
          </a:bodyPr>
          <a:lstStyle/>
          <a:p>
            <a:r>
              <a:rPr lang="en-US" sz="2100" b="1" dirty="0">
                <a:ea typeface="+mn-lt"/>
                <a:cs typeface="+mn-lt"/>
              </a:rPr>
              <a:t>Input Types:</a:t>
            </a:r>
          </a:p>
          <a:p>
            <a:pPr lvl="1"/>
            <a:r>
              <a:rPr lang="en-US" sz="1700" b="1" dirty="0">
                <a:ea typeface="+mn-lt"/>
                <a:cs typeface="+mn-lt"/>
              </a:rPr>
              <a:t>Random Noise (Denoising, Inpainting, Reconstruction):</a:t>
            </a:r>
            <a:endParaRPr lang="en-US" dirty="0"/>
          </a:p>
          <a:p>
            <a:pPr lvl="2">
              <a:buFont typeface="Courier New" panose="020B0604020202020204" pitchFamily="34" charset="0"/>
              <a:buChar char="o"/>
            </a:pPr>
            <a:r>
              <a:rPr lang="en-US" sz="1700" dirty="0">
                <a:ea typeface="+mn-lt"/>
                <a:cs typeface="+mn-lt"/>
              </a:rPr>
              <a:t>Utilized as the initial input to the network.</a:t>
            </a:r>
            <a:endParaRPr lang="en-US"/>
          </a:p>
          <a:p>
            <a:pPr lvl="1"/>
            <a:r>
              <a:rPr lang="en-US" sz="1700" b="1" dirty="0" err="1">
                <a:ea typeface="+mn-lt"/>
                <a:cs typeface="+mn-lt"/>
              </a:rPr>
              <a:t>Meshgrid</a:t>
            </a:r>
            <a:r>
              <a:rPr lang="en-US" sz="1700" b="1" dirty="0">
                <a:ea typeface="+mn-lt"/>
                <a:cs typeface="+mn-lt"/>
              </a:rPr>
              <a:t> (Hole Filling):</a:t>
            </a:r>
            <a:endParaRPr lang="en-US" dirty="0"/>
          </a:p>
          <a:p>
            <a:pPr marL="800100" lvl="2" indent="-342900">
              <a:buFont typeface="Courier New" panose="020B0604020202020204" pitchFamily="34" charset="0"/>
              <a:buChar char="o"/>
            </a:pPr>
            <a:r>
              <a:rPr lang="en-US" sz="1700" dirty="0">
                <a:ea typeface="+mn-lt"/>
                <a:cs typeface="+mn-lt"/>
              </a:rPr>
              <a:t>Encodes spatial information explicitly.</a:t>
            </a:r>
            <a:endParaRPr lang="en-US"/>
          </a:p>
          <a:p>
            <a:pPr marL="800100" lvl="2" indent="-342900">
              <a:buFont typeface="Courier New" panose="020B0604020202020204" pitchFamily="34" charset="0"/>
              <a:buChar char="o"/>
            </a:pPr>
            <a:r>
              <a:rPr lang="en-US" sz="1700" dirty="0">
                <a:ea typeface="+mn-lt"/>
                <a:cs typeface="+mn-lt"/>
              </a:rPr>
              <a:t>Advantageous for reconstructing missing regions with spatial coherence.</a:t>
            </a:r>
            <a:br>
              <a:rPr lang="en-US" sz="1700">
                <a:ea typeface="+mn-lt"/>
                <a:cs typeface="+mn-lt"/>
              </a:rPr>
            </a:br>
            <a:endParaRPr lang="en-US">
              <a:ea typeface="+mn-lt"/>
              <a:cs typeface="+mn-lt"/>
            </a:endParaRPr>
          </a:p>
          <a:p>
            <a:r>
              <a:rPr lang="en-US" sz="2100" b="1" dirty="0">
                <a:ea typeface="+mn-lt"/>
                <a:cs typeface="+mn-lt"/>
              </a:rPr>
              <a:t>Skip Connections:</a:t>
            </a:r>
            <a:endParaRPr lang="en-US" sz="2100" dirty="0"/>
          </a:p>
          <a:p>
            <a:pPr lvl="1"/>
            <a:r>
              <a:rPr lang="en-US" sz="1700" b="1" dirty="0">
                <a:ea typeface="+mn-lt"/>
                <a:cs typeface="+mn-lt"/>
              </a:rPr>
              <a:t>Implemented in Denoising, Inpainting, Reconstruction:</a:t>
            </a:r>
            <a:endParaRPr lang="en-US" dirty="0">
              <a:ea typeface="+mn-lt"/>
              <a:cs typeface="+mn-lt"/>
            </a:endParaRPr>
          </a:p>
          <a:p>
            <a:pPr lvl="2">
              <a:buFont typeface="Courier New" panose="020B0604020202020204" pitchFamily="34" charset="0"/>
              <a:buChar char="o"/>
            </a:pPr>
            <a:r>
              <a:rPr lang="en-US" sz="1700" b="1" dirty="0">
                <a:ea typeface="+mn-lt"/>
                <a:cs typeface="+mn-lt"/>
              </a:rPr>
              <a:t>Purpose:</a:t>
            </a:r>
            <a:r>
              <a:rPr lang="en-US" sz="1700" dirty="0">
                <a:ea typeface="+mn-lt"/>
                <a:cs typeface="+mn-lt"/>
              </a:rPr>
              <a:t> Preserve spatial details by transferring high-resolution features from encoder to decoder.</a:t>
            </a:r>
            <a:endParaRPr lang="en-US"/>
          </a:p>
          <a:p>
            <a:pPr lvl="1"/>
            <a:r>
              <a:rPr lang="en-US" sz="1700" b="1" dirty="0">
                <a:ea typeface="+mn-lt"/>
                <a:cs typeface="+mn-lt"/>
              </a:rPr>
              <a:t>None in Hole Filling:</a:t>
            </a:r>
            <a:endParaRPr lang="en-US" dirty="0"/>
          </a:p>
          <a:p>
            <a:pPr lvl="2">
              <a:buFont typeface="Courier New" panose="020B0604020202020204" pitchFamily="34" charset="0"/>
              <a:buChar char="o"/>
            </a:pPr>
            <a:r>
              <a:rPr lang="en-US" sz="1700" b="1" dirty="0">
                <a:ea typeface="+mn-lt"/>
                <a:cs typeface="+mn-lt"/>
              </a:rPr>
              <a:t>Reason:</a:t>
            </a:r>
            <a:r>
              <a:rPr lang="en-US" sz="1700" dirty="0">
                <a:ea typeface="+mn-lt"/>
                <a:cs typeface="+mn-lt"/>
              </a:rPr>
              <a:t> Focus on reconstructing large missing regions where skip connections may introduce artifacts or impede the generation of coherent structures.</a:t>
            </a:r>
            <a:br>
              <a:rPr lang="en-US" sz="1700">
                <a:ea typeface="+mn-lt"/>
                <a:cs typeface="+mn-lt"/>
              </a:rPr>
            </a:br>
            <a:endParaRPr lang="en-US" b="1">
              <a:ea typeface="+mn-lt"/>
              <a:cs typeface="+mn-lt"/>
            </a:endParaRPr>
          </a:p>
          <a:p>
            <a:r>
              <a:rPr lang="en-US" sz="2100" b="1" err="1">
                <a:ea typeface="+mn-lt"/>
                <a:cs typeface="+mn-lt"/>
              </a:rPr>
              <a:t>Upsampling</a:t>
            </a:r>
            <a:r>
              <a:rPr lang="en-US" sz="2100" b="1" dirty="0">
                <a:ea typeface="+mn-lt"/>
                <a:cs typeface="+mn-lt"/>
              </a:rPr>
              <a:t> Methods:</a:t>
            </a:r>
          </a:p>
          <a:p>
            <a:pPr lvl="1"/>
            <a:r>
              <a:rPr lang="en-US" sz="1700" b="1" dirty="0">
                <a:ea typeface="+mn-lt"/>
                <a:cs typeface="+mn-lt"/>
              </a:rPr>
              <a:t>Bilinear </a:t>
            </a:r>
            <a:r>
              <a:rPr lang="en-US" sz="1700" b="1" dirty="0" err="1">
                <a:ea typeface="+mn-lt"/>
                <a:cs typeface="+mn-lt"/>
              </a:rPr>
              <a:t>Upsampling</a:t>
            </a:r>
            <a:r>
              <a:rPr lang="en-US" sz="1700" b="1" dirty="0">
                <a:ea typeface="+mn-lt"/>
                <a:cs typeface="+mn-lt"/>
              </a:rPr>
              <a:t> (Denoising &amp; Reconstruction):</a:t>
            </a:r>
            <a:endParaRPr lang="en-US" dirty="0"/>
          </a:p>
          <a:p>
            <a:pPr lvl="2">
              <a:buFont typeface="Courier New" panose="020B0604020202020204" pitchFamily="34" charset="0"/>
              <a:buChar char="o"/>
            </a:pPr>
            <a:r>
              <a:rPr lang="en-US" sz="1700" dirty="0">
                <a:ea typeface="+mn-lt"/>
                <a:cs typeface="+mn-lt"/>
              </a:rPr>
              <a:t>Provides smooth and continuous </a:t>
            </a:r>
            <a:r>
              <a:rPr lang="en-US" sz="1700" dirty="0" err="1">
                <a:ea typeface="+mn-lt"/>
                <a:cs typeface="+mn-lt"/>
              </a:rPr>
              <a:t>upsampling</a:t>
            </a:r>
            <a:r>
              <a:rPr lang="en-US" sz="1700" dirty="0">
                <a:ea typeface="+mn-lt"/>
                <a:cs typeface="+mn-lt"/>
              </a:rPr>
              <a:t>.</a:t>
            </a:r>
            <a:endParaRPr lang="en-US"/>
          </a:p>
          <a:p>
            <a:pPr lvl="2">
              <a:buFont typeface="Courier New" panose="020B0604020202020204" pitchFamily="34" charset="0"/>
              <a:buChar char="o"/>
            </a:pPr>
            <a:r>
              <a:rPr lang="en-US" sz="1700" dirty="0">
                <a:ea typeface="+mn-lt"/>
                <a:cs typeface="+mn-lt"/>
              </a:rPr>
              <a:t>Enhances the quality of reconstructed images by maintaining gradient continuity.</a:t>
            </a:r>
            <a:endParaRPr lang="en-US"/>
          </a:p>
          <a:p>
            <a:pPr lvl="1"/>
            <a:r>
              <a:rPr lang="en-US" sz="1700" b="1" dirty="0">
                <a:ea typeface="+mn-lt"/>
                <a:cs typeface="+mn-lt"/>
              </a:rPr>
              <a:t>Nearest Neighbor </a:t>
            </a:r>
            <a:r>
              <a:rPr lang="en-US" sz="1700" b="1" dirty="0" err="1">
                <a:ea typeface="+mn-lt"/>
                <a:cs typeface="+mn-lt"/>
              </a:rPr>
              <a:t>Upsampling</a:t>
            </a:r>
            <a:r>
              <a:rPr lang="en-US" sz="1700" b="1" dirty="0">
                <a:ea typeface="+mn-lt"/>
                <a:cs typeface="+mn-lt"/>
              </a:rPr>
              <a:t> (Inpainting &amp; Hole Filling):</a:t>
            </a:r>
            <a:endParaRPr lang="en-US" dirty="0"/>
          </a:p>
          <a:p>
            <a:pPr lvl="2">
              <a:buFont typeface="Courier New" panose="020B0604020202020204" pitchFamily="34" charset="0"/>
              <a:buChar char="o"/>
            </a:pPr>
            <a:r>
              <a:rPr lang="en-US" sz="1700" dirty="0">
                <a:ea typeface="+mn-lt"/>
                <a:cs typeface="+mn-lt"/>
              </a:rPr>
              <a:t>Preserves hard edges and sharp transitions, which are beneficial for filling discrete or well-defined missing regions.</a:t>
            </a:r>
            <a:endParaRPr lang="en-US"/>
          </a:p>
          <a:p>
            <a:endParaRPr lang="en-US" sz="2100"/>
          </a:p>
        </p:txBody>
      </p:sp>
      <p:pic>
        <p:nvPicPr>
          <p:cNvPr id="4" name="Picture 3">
            <a:extLst>
              <a:ext uri="{FF2B5EF4-FFF2-40B4-BE49-F238E27FC236}">
                <a16:creationId xmlns:a16="http://schemas.microsoft.com/office/drawing/2014/main" id="{CE5571D3-7BBA-F576-53C4-D0E214D5B62F}"/>
              </a:ext>
            </a:extLst>
          </p:cNvPr>
          <p:cNvPicPr>
            <a:picLocks noChangeAspect="1"/>
          </p:cNvPicPr>
          <p:nvPr/>
        </p:nvPicPr>
        <p:blipFill>
          <a:blip r:embed="rId2"/>
          <a:stretch>
            <a:fillRect/>
          </a:stretch>
        </p:blipFill>
        <p:spPr>
          <a:xfrm>
            <a:off x="6611303" y="979170"/>
            <a:ext cx="5217795" cy="2438400"/>
          </a:xfrm>
          <a:prstGeom prst="rect">
            <a:avLst/>
          </a:prstGeom>
        </p:spPr>
      </p:pic>
    </p:spTree>
    <p:extLst>
      <p:ext uri="{BB962C8B-B14F-4D97-AF65-F5344CB8AC3E}">
        <p14:creationId xmlns:p14="http://schemas.microsoft.com/office/powerpoint/2010/main" val="4184093932"/>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BohoVogueVTI</vt:lpstr>
      <vt:lpstr>Deep Image Prior</vt:lpstr>
      <vt:lpstr>Problem Statement and Background </vt:lpstr>
      <vt:lpstr>Problem Statement and Background </vt:lpstr>
      <vt:lpstr>Proposed Solution - Deep Image Prior </vt:lpstr>
      <vt:lpstr>Proposed Solution - Deep Image Prior </vt:lpstr>
      <vt:lpstr>Why it works?</vt:lpstr>
      <vt:lpstr> Deep Image Prior Architecture </vt:lpstr>
      <vt:lpstr> Deep Image Prior Architecture </vt:lpstr>
      <vt:lpstr>Implementation Details </vt:lpstr>
      <vt:lpstr>Training Process </vt:lpstr>
      <vt:lpstr>Quantitative Results - Denoising </vt:lpstr>
      <vt:lpstr>Quantitative Results – Inpainting </vt:lpstr>
      <vt:lpstr>Quantitative Result – Image Reconstruction  </vt:lpstr>
      <vt:lpstr>Model Demonstration - Denoising</vt:lpstr>
      <vt:lpstr>Model Demonstration - Inpainting</vt:lpstr>
      <vt:lpstr>Model Demonstration –  Reconstruction</vt:lpstr>
      <vt:lpstr>    Conclusion and Future Work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176</cp:revision>
  <dcterms:created xsi:type="dcterms:W3CDTF">2013-07-15T20:26:40Z</dcterms:created>
  <dcterms:modified xsi:type="dcterms:W3CDTF">2024-11-14T02:33:38Z</dcterms:modified>
</cp:coreProperties>
</file>